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Aromás szénhidrogének és a Benzol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Készítette: Horváth Balázs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32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Elnevezésük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Eredetük: A 19. század első felében illatos </a:t>
            </a:r>
            <a:r>
              <a:rPr lang="hu-HU" dirty="0">
                <a:solidFill>
                  <a:schemeClr val="tx1"/>
                </a:solidFill>
              </a:rPr>
              <a:t>(aromás) balzsamokból, gyantákból vonták ki őket. 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Benzolgyűrűt</a:t>
            </a:r>
            <a:r>
              <a:rPr lang="hu-HU" dirty="0">
                <a:solidFill>
                  <a:schemeClr val="tx1"/>
                </a:solidFill>
              </a:rPr>
              <a:t>, vagy ahhoz hasonló gyűrűrendszert tartalmaznak </a:t>
            </a:r>
            <a:r>
              <a:rPr lang="hu-HU" dirty="0" smtClean="0">
                <a:solidFill>
                  <a:schemeClr val="tx1"/>
                </a:solidFill>
              </a:rPr>
              <a:t>és </a:t>
            </a:r>
            <a:r>
              <a:rPr lang="hu-HU" dirty="0">
                <a:solidFill>
                  <a:schemeClr val="tx1"/>
                </a:solidFill>
              </a:rPr>
              <a:t>nem mindegyik </a:t>
            </a:r>
            <a:r>
              <a:rPr lang="hu-HU" dirty="0" smtClean="0">
                <a:solidFill>
                  <a:schemeClr val="tx1"/>
                </a:solidFill>
              </a:rPr>
              <a:t>illatos ( </a:t>
            </a:r>
            <a:r>
              <a:rPr lang="hu-HU" dirty="0" smtClean="0">
                <a:solidFill>
                  <a:schemeClr val="tx1"/>
                </a:solidFill>
                <a:sym typeface="Wingdings" panose="05000000000000000000" pitchFamily="2" charset="2"/>
              </a:rPr>
              <a:t> )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329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Benzol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Összegképlete: C</a:t>
            </a:r>
            <a:r>
              <a:rPr lang="hu-HU" sz="1200" dirty="0" smtClean="0">
                <a:solidFill>
                  <a:schemeClr val="tx1"/>
                </a:solidFill>
              </a:rPr>
              <a:t>6</a:t>
            </a:r>
            <a:r>
              <a:rPr lang="hu-HU" dirty="0" smtClean="0">
                <a:solidFill>
                  <a:schemeClr val="tx1"/>
                </a:solidFill>
              </a:rPr>
              <a:t>H</a:t>
            </a:r>
            <a:r>
              <a:rPr lang="hu-HU" sz="1200" dirty="0" smtClean="0">
                <a:solidFill>
                  <a:schemeClr val="tx1"/>
                </a:solidFill>
              </a:rPr>
              <a:t>6</a:t>
            </a:r>
            <a:endParaRPr lang="hu-HU" dirty="0" smtClean="0">
              <a:solidFill>
                <a:schemeClr val="tx1"/>
              </a:solidFill>
            </a:endParaRPr>
          </a:p>
          <a:p>
            <a:r>
              <a:rPr lang="hu-HU" dirty="0" smtClean="0">
                <a:solidFill>
                  <a:schemeClr val="tx1"/>
                </a:solidFill>
              </a:rPr>
              <a:t>Gyűrűs, síkalkatú (kötésszög 120°)molekula</a:t>
            </a:r>
          </a:p>
          <a:p>
            <a:r>
              <a:rPr lang="hu-HU" dirty="0">
                <a:solidFill>
                  <a:schemeClr val="tx1"/>
                </a:solidFill>
              </a:rPr>
              <a:t>A C-C kötések </a:t>
            </a:r>
            <a:r>
              <a:rPr lang="hu-HU" dirty="0" smtClean="0">
                <a:solidFill>
                  <a:schemeClr val="tx1"/>
                </a:solidFill>
              </a:rPr>
              <a:t>egyenrangúak( azonos kötéshossz/kötési </a:t>
            </a:r>
            <a:r>
              <a:rPr lang="hu-HU" dirty="0">
                <a:solidFill>
                  <a:schemeClr val="tx1"/>
                </a:solidFill>
              </a:rPr>
              <a:t>energia</a:t>
            </a:r>
            <a:r>
              <a:rPr lang="hu-HU" dirty="0" smtClean="0">
                <a:solidFill>
                  <a:schemeClr val="tx1"/>
                </a:solidFill>
              </a:rPr>
              <a:t>)</a:t>
            </a:r>
          </a:p>
          <a:p>
            <a:r>
              <a:rPr lang="hu-HU" dirty="0">
                <a:solidFill>
                  <a:schemeClr val="tx1"/>
                </a:solidFill>
              </a:rPr>
              <a:t>Delokalizált </a:t>
            </a:r>
            <a:r>
              <a:rPr lang="el-GR" dirty="0">
                <a:solidFill>
                  <a:schemeClr val="tx1"/>
                </a:solidFill>
              </a:rPr>
              <a:t>π-</a:t>
            </a:r>
            <a:r>
              <a:rPr lang="hu-HU" dirty="0" smtClean="0">
                <a:solidFill>
                  <a:schemeClr val="tx1"/>
                </a:solidFill>
              </a:rPr>
              <a:t>elektronrendszert tartalmaz</a:t>
            </a:r>
          </a:p>
          <a:p>
            <a:endParaRPr lang="hu-HU" dirty="0"/>
          </a:p>
        </p:txBody>
      </p:sp>
      <p:pic>
        <p:nvPicPr>
          <p:cNvPr id="1026" name="Picture 2" descr="benzol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919" y="1732678"/>
            <a:ext cx="1328168" cy="1521509"/>
          </a:xfrm>
          <a:prstGeom prst="rect">
            <a:avLst/>
          </a:prstGeom>
          <a:solidFill>
            <a:schemeClr val="tx1"/>
          </a:solidFill>
          <a:extLst/>
        </p:spPr>
      </p:pic>
    </p:spTree>
    <p:extLst>
      <p:ext uri="{BB962C8B-B14F-4D97-AF65-F5344CB8AC3E}">
        <p14:creationId xmlns:p14="http://schemas.microsoft.com/office/powerpoint/2010/main" val="50161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benzol fizikai tulajdonságai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Színtelen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 A benzinre </a:t>
            </a:r>
            <a:r>
              <a:rPr lang="hu-HU" dirty="0">
                <a:solidFill>
                  <a:schemeClr val="tx1"/>
                </a:solidFill>
              </a:rPr>
              <a:t>emlékeztető </a:t>
            </a:r>
            <a:r>
              <a:rPr lang="hu-HU" dirty="0" smtClean="0">
                <a:solidFill>
                  <a:schemeClr val="tx1"/>
                </a:solidFill>
              </a:rPr>
              <a:t>szagú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Vízben </a:t>
            </a:r>
            <a:r>
              <a:rPr lang="hu-HU" dirty="0">
                <a:solidFill>
                  <a:schemeClr val="tx1"/>
                </a:solidFill>
              </a:rPr>
              <a:t>nem </a:t>
            </a:r>
            <a:r>
              <a:rPr lang="hu-HU" dirty="0" smtClean="0">
                <a:solidFill>
                  <a:schemeClr val="tx1"/>
                </a:solidFill>
              </a:rPr>
              <a:t>oldódik (apoláris molekula)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Apoláris </a:t>
            </a:r>
            <a:r>
              <a:rPr lang="hu-HU" dirty="0">
                <a:solidFill>
                  <a:schemeClr val="tx1"/>
                </a:solidFill>
              </a:rPr>
              <a:t>oldószerben </a:t>
            </a:r>
            <a:r>
              <a:rPr lang="hu-HU" dirty="0" smtClean="0">
                <a:solidFill>
                  <a:schemeClr val="tx1"/>
                </a:solidFill>
              </a:rPr>
              <a:t>jól </a:t>
            </a:r>
            <a:r>
              <a:rPr lang="hu-HU" dirty="0">
                <a:solidFill>
                  <a:schemeClr val="tx1"/>
                </a:solidFill>
              </a:rPr>
              <a:t>o</a:t>
            </a:r>
            <a:r>
              <a:rPr lang="hu-HU" dirty="0" smtClean="0">
                <a:solidFill>
                  <a:schemeClr val="tx1"/>
                </a:solidFill>
              </a:rPr>
              <a:t>ldódik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 MÉRGEZŐ (próbálják az iparban toluollal helyettesíteni)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278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benzol Kémiai tulajdonságai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Nem reakcióképes </a:t>
            </a:r>
            <a:endParaRPr lang="hu-HU" dirty="0" smtClean="0">
              <a:solidFill>
                <a:schemeClr val="tx1"/>
              </a:solidFill>
            </a:endParaRPr>
          </a:p>
          <a:p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dirty="0">
                <a:solidFill>
                  <a:schemeClr val="tx1"/>
                </a:solidFill>
              </a:rPr>
              <a:t>Égése </a:t>
            </a:r>
            <a:r>
              <a:rPr lang="hu-HU" dirty="0" smtClean="0">
                <a:solidFill>
                  <a:schemeClr val="tx1"/>
                </a:solidFill>
              </a:rPr>
              <a:t>kormozó lánggal (magas </a:t>
            </a:r>
            <a:r>
              <a:rPr lang="hu-HU" dirty="0" err="1" smtClean="0">
                <a:solidFill>
                  <a:schemeClr val="tx1"/>
                </a:solidFill>
              </a:rPr>
              <a:t>telítetlenség</a:t>
            </a:r>
            <a:r>
              <a:rPr lang="hu-HU" dirty="0" smtClean="0">
                <a:solidFill>
                  <a:schemeClr val="tx1"/>
                </a:solidFill>
              </a:rPr>
              <a:t> miatt)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dirty="0">
                <a:solidFill>
                  <a:schemeClr val="tx1"/>
                </a:solidFill>
              </a:rPr>
              <a:t>Szubsztitúciós reakciók </a:t>
            </a:r>
            <a:endParaRPr lang="hu-HU" dirty="0" smtClean="0">
              <a:solidFill>
                <a:schemeClr val="tx1"/>
              </a:solidFill>
            </a:endParaRP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 Klórozás </a:t>
            </a:r>
            <a:r>
              <a:rPr lang="hu-HU" dirty="0">
                <a:solidFill>
                  <a:schemeClr val="tx1"/>
                </a:solidFill>
              </a:rPr>
              <a:t>C</a:t>
            </a:r>
            <a:r>
              <a:rPr lang="hu-HU" sz="1200" dirty="0">
                <a:solidFill>
                  <a:schemeClr val="tx1"/>
                </a:solidFill>
              </a:rPr>
              <a:t>6</a:t>
            </a:r>
            <a:r>
              <a:rPr lang="hu-HU" dirty="0">
                <a:solidFill>
                  <a:schemeClr val="tx1"/>
                </a:solidFill>
              </a:rPr>
              <a:t>H</a:t>
            </a:r>
            <a:r>
              <a:rPr lang="hu-HU" sz="1200" dirty="0">
                <a:solidFill>
                  <a:schemeClr val="tx1"/>
                </a:solidFill>
              </a:rPr>
              <a:t>6</a:t>
            </a:r>
            <a:r>
              <a:rPr lang="hu-HU" dirty="0">
                <a:solidFill>
                  <a:schemeClr val="tx1"/>
                </a:solidFill>
              </a:rPr>
              <a:t> + </a:t>
            </a:r>
            <a:r>
              <a:rPr lang="hu-HU" dirty="0" smtClean="0">
                <a:solidFill>
                  <a:schemeClr val="tx1"/>
                </a:solidFill>
              </a:rPr>
              <a:t>Cl</a:t>
            </a:r>
            <a:r>
              <a:rPr lang="hu-HU" sz="1200" dirty="0" smtClean="0">
                <a:solidFill>
                  <a:schemeClr val="tx1"/>
                </a:solidFill>
              </a:rPr>
              <a:t>2</a:t>
            </a:r>
            <a:r>
              <a:rPr lang="hu-HU" dirty="0" smtClean="0">
                <a:solidFill>
                  <a:schemeClr val="tx1"/>
                </a:solidFill>
              </a:rPr>
              <a:t> 		C</a:t>
            </a:r>
            <a:r>
              <a:rPr lang="hu-HU" sz="1200" dirty="0" smtClean="0">
                <a:solidFill>
                  <a:schemeClr val="tx1"/>
                </a:solidFill>
              </a:rPr>
              <a:t>6</a:t>
            </a:r>
            <a:r>
              <a:rPr lang="hu-HU" dirty="0" smtClean="0">
                <a:solidFill>
                  <a:schemeClr val="tx1"/>
                </a:solidFill>
              </a:rPr>
              <a:t>H</a:t>
            </a:r>
            <a:r>
              <a:rPr lang="hu-HU" sz="1200" dirty="0" smtClean="0">
                <a:solidFill>
                  <a:schemeClr val="tx1"/>
                </a:solidFill>
              </a:rPr>
              <a:t>5</a:t>
            </a:r>
            <a:r>
              <a:rPr lang="hu-HU" dirty="0" smtClean="0">
                <a:solidFill>
                  <a:schemeClr val="tx1"/>
                </a:solidFill>
              </a:rPr>
              <a:t>Cl </a:t>
            </a:r>
            <a:r>
              <a:rPr lang="hu-HU" dirty="0">
                <a:solidFill>
                  <a:schemeClr val="tx1"/>
                </a:solidFill>
              </a:rPr>
              <a:t>+ </a:t>
            </a:r>
            <a:r>
              <a:rPr lang="hu-HU" dirty="0" err="1" smtClean="0">
                <a:solidFill>
                  <a:schemeClr val="tx1"/>
                </a:solidFill>
              </a:rPr>
              <a:t>HCl</a:t>
            </a:r>
            <a:endParaRPr lang="hu-HU" dirty="0">
              <a:solidFill>
                <a:schemeClr val="tx1"/>
              </a:solidFill>
            </a:endParaRPr>
          </a:p>
        </p:txBody>
      </p:sp>
      <p:cxnSp>
        <p:nvCxnSpPr>
          <p:cNvPr id="5" name="Egyenes összekötő nyíllal 4"/>
          <p:cNvCxnSpPr/>
          <p:nvPr/>
        </p:nvCxnSpPr>
        <p:spPr>
          <a:xfrm flipV="1">
            <a:off x="3726611" y="3148642"/>
            <a:ext cx="586597" cy="8626"/>
          </a:xfrm>
          <a:prstGeom prst="straightConnector1">
            <a:avLst/>
          </a:prstGeom>
          <a:ln w="41275">
            <a:solidFill>
              <a:schemeClr val="tx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5"/>
          <p:cNvSpPr txBox="1"/>
          <p:nvPr/>
        </p:nvSpPr>
        <p:spPr>
          <a:xfrm>
            <a:off x="3726611" y="3157268"/>
            <a:ext cx="569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+</a:t>
            </a:r>
            <a:r>
              <a:rPr lang="hu-HU" sz="1400" dirty="0" err="1" smtClean="0"/>
              <a:t>kat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610879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Előállítás, előfordulás, felhasználás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Előfordulás</a:t>
            </a: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Kőszénkátrányban </a:t>
            </a:r>
          </a:p>
          <a:p>
            <a:r>
              <a:rPr lang="hu-HU" b="1" dirty="0" smtClean="0">
                <a:solidFill>
                  <a:schemeClr val="tx1"/>
                </a:solidFill>
              </a:rPr>
              <a:t>Előállítása </a:t>
            </a: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kőszén- és kőolajkátrányból </a:t>
            </a:r>
          </a:p>
          <a:p>
            <a:r>
              <a:rPr lang="hu-HU" b="1" dirty="0" smtClean="0">
                <a:solidFill>
                  <a:schemeClr val="tx1"/>
                </a:solidFill>
              </a:rPr>
              <a:t>Felhasználása </a:t>
            </a: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Vegyipari </a:t>
            </a:r>
            <a:r>
              <a:rPr lang="hu-HU" dirty="0">
                <a:solidFill>
                  <a:schemeClr val="tx1"/>
                </a:solidFill>
              </a:rPr>
              <a:t>alapanyag (</a:t>
            </a:r>
            <a:r>
              <a:rPr lang="hu-HU" dirty="0" err="1" smtClean="0">
                <a:solidFill>
                  <a:schemeClr val="tx1"/>
                </a:solidFill>
              </a:rPr>
              <a:t>gyógyszer,festékek</a:t>
            </a:r>
            <a:r>
              <a:rPr lang="hu-HU" dirty="0">
                <a:solidFill>
                  <a:schemeClr val="tx1"/>
                </a:solidFill>
              </a:rPr>
              <a:t>, mosószerek gyártására) </a:t>
            </a:r>
            <a:endParaRPr lang="hu-HU" dirty="0" smtClean="0">
              <a:solidFill>
                <a:schemeClr val="tx1"/>
              </a:solidFill>
            </a:endParaRP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Oktánszám </a:t>
            </a:r>
            <a:r>
              <a:rPr lang="hu-HU" dirty="0">
                <a:solidFill>
                  <a:schemeClr val="tx1"/>
                </a:solidFill>
              </a:rPr>
              <a:t>növelésére </a:t>
            </a:r>
            <a:endParaRPr lang="hu-HU" dirty="0" smtClean="0">
              <a:solidFill>
                <a:schemeClr val="tx1"/>
              </a:solidFill>
            </a:endParaRP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Régen </a:t>
            </a:r>
            <a:r>
              <a:rPr lang="hu-HU" dirty="0">
                <a:solidFill>
                  <a:schemeClr val="tx1"/>
                </a:solidFill>
              </a:rPr>
              <a:t>oldószerként is</a:t>
            </a:r>
          </a:p>
        </p:txBody>
      </p:sp>
    </p:spTree>
    <p:extLst>
      <p:ext uri="{BB962C8B-B14F-4D97-AF65-F5344CB8AC3E}">
        <p14:creationId xmlns:p14="http://schemas.microsoft.com/office/powerpoint/2010/main" val="205343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aromás szénhidrogének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Toluol (metil-benzol) </a:t>
            </a: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Nitrálása a </a:t>
            </a:r>
            <a:r>
              <a:rPr lang="hu-HU" dirty="0" err="1" smtClean="0">
                <a:solidFill>
                  <a:schemeClr val="tx1"/>
                </a:solidFill>
              </a:rPr>
              <a:t>tri</a:t>
            </a:r>
            <a:r>
              <a:rPr lang="hu-HU" dirty="0" smtClean="0">
                <a:solidFill>
                  <a:schemeClr val="tx1"/>
                </a:solidFill>
              </a:rPr>
              <a:t>-</a:t>
            </a:r>
            <a:r>
              <a:rPr lang="hu-HU" dirty="0" err="1" smtClean="0">
                <a:solidFill>
                  <a:schemeClr val="tx1"/>
                </a:solidFill>
              </a:rPr>
              <a:t>nitro</a:t>
            </a:r>
            <a:r>
              <a:rPr lang="hu-HU" dirty="0" smtClean="0">
                <a:solidFill>
                  <a:schemeClr val="tx1"/>
                </a:solidFill>
              </a:rPr>
              <a:t>-toluol (TNT)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Sztirol </a:t>
            </a:r>
            <a:r>
              <a:rPr lang="hu-HU" dirty="0">
                <a:solidFill>
                  <a:schemeClr val="tx1"/>
                </a:solidFill>
              </a:rPr>
              <a:t>(</a:t>
            </a:r>
            <a:r>
              <a:rPr lang="hu-HU" dirty="0" err="1">
                <a:solidFill>
                  <a:schemeClr val="tx1"/>
                </a:solidFill>
              </a:rPr>
              <a:t>vinil</a:t>
            </a:r>
            <a:r>
              <a:rPr lang="hu-HU" dirty="0">
                <a:solidFill>
                  <a:schemeClr val="tx1"/>
                </a:solidFill>
              </a:rPr>
              <a:t>-benzol) </a:t>
            </a:r>
            <a:endParaRPr lang="hu-HU" dirty="0" smtClean="0">
              <a:solidFill>
                <a:schemeClr val="tx1"/>
              </a:solidFill>
            </a:endParaRP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Polimerizációja a polisztirol (például vonalzó)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Naftalin </a:t>
            </a:r>
            <a:r>
              <a:rPr lang="hu-HU" dirty="0">
                <a:solidFill>
                  <a:schemeClr val="tx1"/>
                </a:solidFill>
              </a:rPr>
              <a:t>C</a:t>
            </a:r>
            <a:r>
              <a:rPr lang="hu-HU" sz="1100" dirty="0">
                <a:solidFill>
                  <a:schemeClr val="tx1"/>
                </a:solidFill>
              </a:rPr>
              <a:t>10</a:t>
            </a:r>
            <a:r>
              <a:rPr lang="hu-HU" dirty="0">
                <a:solidFill>
                  <a:schemeClr val="tx1"/>
                </a:solidFill>
              </a:rPr>
              <a:t>H</a:t>
            </a:r>
            <a:r>
              <a:rPr lang="hu-HU" sz="1200" dirty="0">
                <a:solidFill>
                  <a:schemeClr val="tx1"/>
                </a:solidFill>
              </a:rPr>
              <a:t>8</a:t>
            </a:r>
            <a:r>
              <a:rPr lang="hu-HU" dirty="0">
                <a:solidFill>
                  <a:schemeClr val="tx1"/>
                </a:solidFill>
              </a:rPr>
              <a:t> </a:t>
            </a:r>
            <a:endParaRPr lang="hu-HU" dirty="0" smtClean="0">
              <a:solidFill>
                <a:schemeClr val="tx1"/>
              </a:solidFill>
            </a:endParaRP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„A </a:t>
            </a:r>
            <a:r>
              <a:rPr lang="hu-HU" dirty="0">
                <a:solidFill>
                  <a:schemeClr val="tx1"/>
                </a:solidFill>
              </a:rPr>
              <a:t>nagyi </a:t>
            </a:r>
            <a:r>
              <a:rPr lang="hu-HU" dirty="0" smtClean="0">
                <a:solidFill>
                  <a:schemeClr val="tx1"/>
                </a:solidFill>
              </a:rPr>
              <a:t>molyirtója”</a:t>
            </a:r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598480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</TotalTime>
  <Words>180</Words>
  <Application>Microsoft Office PowerPoint</Application>
  <PresentationFormat>Szélesvásznú</PresentationFormat>
  <Paragraphs>38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Szelet</vt:lpstr>
      <vt:lpstr>Aromás szénhidrogének és a Benzol</vt:lpstr>
      <vt:lpstr>Elnevezésük</vt:lpstr>
      <vt:lpstr>A Benzol</vt:lpstr>
      <vt:lpstr>A benzol fizikai tulajdonságai</vt:lpstr>
      <vt:lpstr>A benzol Kémiai tulajdonságai</vt:lpstr>
      <vt:lpstr>Előállítás, előfordulás, felhasználás</vt:lpstr>
      <vt:lpstr>További aromás szénhidrogének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Aromás szénhidrogének és a Benzol</dc:title>
  <dc:creator>Horváth Balázs</dc:creator>
  <cp:lastModifiedBy>Horváth Balázs</cp:lastModifiedBy>
  <cp:revision>5</cp:revision>
  <dcterms:created xsi:type="dcterms:W3CDTF">2020-11-28T08:29:44Z</dcterms:created>
  <dcterms:modified xsi:type="dcterms:W3CDTF">2021-02-20T18:59:22Z</dcterms:modified>
</cp:coreProperties>
</file>