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Nitrogéncsoport elemei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Horváth Balázs(2020.10.20)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48540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Foszfor IV.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Előfordulás</a:t>
            </a:r>
          </a:p>
          <a:p>
            <a:pPr lvl="1"/>
            <a:r>
              <a:rPr lang="hu-HU" dirty="0"/>
              <a:t>Nagy reakciókészsége miatt elemi állapotban a természetben nem fordul elő.</a:t>
            </a:r>
          </a:p>
          <a:p>
            <a:pPr lvl="1"/>
            <a:r>
              <a:rPr lang="hu-HU" dirty="0"/>
              <a:t>Nem fordulnak elő a +3-as oxidációfokú foszforvegyületek sem nagy oxidációs hajlamuk következtében.</a:t>
            </a:r>
          </a:p>
          <a:p>
            <a:pPr lvl="1"/>
            <a:r>
              <a:rPr lang="hu-HU" dirty="0"/>
              <a:t>Elterjedtek </a:t>
            </a:r>
            <a:r>
              <a:rPr lang="hu-HU" dirty="0" smtClean="0"/>
              <a:t>a </a:t>
            </a:r>
            <a:r>
              <a:rPr lang="hu-HU" dirty="0"/>
              <a:t>+5-ös oxidációfokú foszforvegyületek, az ásványvilágban ilyenek a foszfátok. Ásványaik: apatit [Ca5(PO4)3F]; foszforit [Ca3(PO4)2].</a:t>
            </a:r>
          </a:p>
          <a:p>
            <a:pPr lvl="1"/>
            <a:r>
              <a:rPr lang="hu-HU" dirty="0"/>
              <a:t>Biológiai jelentősége a foszfornak igen nagy (csont, energiatermelés: ATP, fehérjék, nukleinsavak </a:t>
            </a:r>
            <a:r>
              <a:rPr lang="hu-HU" dirty="0" err="1"/>
              <a:t>stb</a:t>
            </a:r>
            <a:r>
              <a:rPr lang="hu-HU" dirty="0" smtClean="0"/>
              <a:t>)!</a:t>
            </a:r>
            <a:endParaRPr lang="hu-HU" dirty="0"/>
          </a:p>
          <a:p>
            <a:r>
              <a:rPr lang="hu-HU" dirty="0"/>
              <a:t>Ipari alkalmazás</a:t>
            </a:r>
          </a:p>
          <a:p>
            <a:pPr lvl="1"/>
            <a:r>
              <a:rPr lang="hu-HU" dirty="0"/>
              <a:t>A vörösfoszfort gyufagyártásra </a:t>
            </a:r>
            <a:r>
              <a:rPr lang="hu-HU" dirty="0" smtClean="0"/>
              <a:t>használják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28616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Ammónia (NH</a:t>
            </a:r>
            <a:r>
              <a:rPr lang="hu-HU" sz="2800" dirty="0" smtClean="0"/>
              <a:t>3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levegőnél kisebb sűrűségű, színtelen, szúrós szagú gáz.</a:t>
            </a:r>
          </a:p>
          <a:p>
            <a:r>
              <a:rPr lang="hu-HU" dirty="0"/>
              <a:t>Vízben kitűnően oldódik (</a:t>
            </a:r>
            <a:r>
              <a:rPr lang="hu-HU" dirty="0" smtClean="0"/>
              <a:t>szökőkút kísérlet).</a:t>
            </a:r>
            <a:endParaRPr lang="hu-HU" dirty="0"/>
          </a:p>
          <a:p>
            <a:r>
              <a:rPr lang="hu-HU" dirty="0"/>
              <a:t>Könnyen cseppfolyósítható és nagy a </a:t>
            </a:r>
            <a:r>
              <a:rPr lang="hu-HU" dirty="0" smtClean="0"/>
              <a:t>párolgáshője.</a:t>
            </a:r>
          </a:p>
          <a:p>
            <a:r>
              <a:rPr lang="hu-HU" dirty="0" smtClean="0"/>
              <a:t>Gyenge bázis, savakkal reagál</a:t>
            </a:r>
          </a:p>
          <a:p>
            <a:r>
              <a:rPr lang="hu-HU" dirty="0" smtClean="0"/>
              <a:t>Előfordulás: vulkáni gázokban, szerves anyagok bomlástermékeként</a:t>
            </a:r>
          </a:p>
          <a:p>
            <a:r>
              <a:rPr lang="hu-HU" dirty="0" smtClean="0"/>
              <a:t>Előállítás: Laborban ammónium sókból, iparban szintézissel elemeiből</a:t>
            </a:r>
          </a:p>
          <a:p>
            <a:r>
              <a:rPr lang="hu-HU" dirty="0" smtClean="0"/>
              <a:t>Felhasználás: Hűtőgépek, tisztítószer, műtrágya gyártás</a:t>
            </a:r>
          </a:p>
        </p:txBody>
      </p:sp>
    </p:spTree>
    <p:extLst>
      <p:ext uri="{BB962C8B-B14F-4D97-AF65-F5344CB8AC3E}">
        <p14:creationId xmlns:p14="http://schemas.microsoft.com/office/powerpoint/2010/main" val="1456319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 nitrogén körforgása, fali oktatótabló nitrogén körforgása falitabló -  Meló Diák Taneszközcentrum Kft fizikai kémiai taneszközök iskolai térképek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181886"/>
            <a:ext cx="8590002" cy="5980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7343775" y="6372225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Forrás:Taneszközcentrum</a:t>
            </a:r>
            <a:r>
              <a:rPr lang="hu-HU" dirty="0" smtClean="0"/>
              <a:t> oktatótabló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6408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Általános leírás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27" y="2496523"/>
            <a:ext cx="11904662" cy="1730671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10233714" y="6488668"/>
            <a:ext cx="2060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Forrás:sulinet.hu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88355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Nitrogén 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Alapállapotban </a:t>
            </a:r>
            <a:r>
              <a:rPr lang="hu-HU" dirty="0"/>
              <a:t>3 pár nélküli elektronnal </a:t>
            </a:r>
            <a:r>
              <a:rPr lang="hu-HU" dirty="0" smtClean="0"/>
              <a:t>rendelkezik(n*p3)</a:t>
            </a:r>
            <a:endParaRPr lang="hu-HU" dirty="0"/>
          </a:p>
          <a:p>
            <a:endParaRPr lang="hu-HU" dirty="0"/>
          </a:p>
          <a:p>
            <a:r>
              <a:rPr lang="hu-HU" dirty="0"/>
              <a:t>Kétatomos molekulákat alkot </a:t>
            </a:r>
            <a:r>
              <a:rPr lang="hu-HU" dirty="0" smtClean="0"/>
              <a:t>(N</a:t>
            </a:r>
            <a:r>
              <a:rPr lang="hu-HU" sz="1200" dirty="0" smtClean="0"/>
              <a:t>2</a:t>
            </a:r>
            <a:r>
              <a:rPr lang="hu-HU" dirty="0" smtClean="0"/>
              <a:t>), </a:t>
            </a:r>
            <a:r>
              <a:rPr lang="hu-HU" dirty="0"/>
              <a:t>atomjai között három kovalens kötés van </a:t>
            </a:r>
            <a:r>
              <a:rPr lang="hu-HU" dirty="0" smtClean="0"/>
              <a:t>. </a:t>
            </a:r>
          </a:p>
          <a:p>
            <a:r>
              <a:rPr lang="hu-HU" dirty="0" smtClean="0"/>
              <a:t>A </a:t>
            </a:r>
            <a:r>
              <a:rPr lang="hu-HU" dirty="0"/>
              <a:t>nitrogénmolekulák igen </a:t>
            </a:r>
            <a:r>
              <a:rPr lang="hu-HU" dirty="0" err="1"/>
              <a:t>állandóak</a:t>
            </a:r>
            <a:r>
              <a:rPr lang="hu-HU" dirty="0"/>
              <a:t>, még 4000°C körül is </a:t>
            </a:r>
            <a:r>
              <a:rPr lang="hu-HU" dirty="0" smtClean="0"/>
              <a:t>alig </a:t>
            </a:r>
            <a:r>
              <a:rPr lang="hu-HU" dirty="0" err="1" smtClean="0"/>
              <a:t>disszociálnak</a:t>
            </a:r>
            <a:r>
              <a:rPr lang="hu-HU" dirty="0" smtClean="0"/>
              <a:t>. </a:t>
            </a:r>
            <a:endParaRPr lang="hu-HU" dirty="0"/>
          </a:p>
          <a:p>
            <a:endParaRPr lang="hu-HU" dirty="0"/>
          </a:p>
          <a:p>
            <a:r>
              <a:rPr lang="hu-HU" dirty="0"/>
              <a:t>Elektronegativitása 3, a </a:t>
            </a:r>
            <a:r>
              <a:rPr lang="hu-HU" dirty="0" smtClean="0"/>
              <a:t>fluor </a:t>
            </a:r>
            <a:r>
              <a:rPr lang="hu-HU" dirty="0"/>
              <a:t>és az oxigén elektronegativitása után a legnagyobb.</a:t>
            </a:r>
          </a:p>
        </p:txBody>
      </p:sp>
    </p:spTree>
    <p:extLst>
      <p:ext uri="{BB962C8B-B14F-4D97-AF65-F5344CB8AC3E}">
        <p14:creationId xmlns:p14="http://schemas.microsoft.com/office/powerpoint/2010/main" val="186185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Nitrogén II.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Színtelen, szagtalan, a levegőnél kissé könnyebb, igen nehezen cseppfolyósítható gáz. 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/>
              <a:t>folyékony és a szilárd nitrogén is színtelen.</a:t>
            </a:r>
          </a:p>
          <a:p>
            <a:r>
              <a:rPr lang="hu-HU" dirty="0"/>
              <a:t>Vízben csak igen kis mértékben, az oxigénnél is rosszabbul oldódik.</a:t>
            </a:r>
          </a:p>
          <a:p>
            <a:r>
              <a:rPr lang="hu-HU" dirty="0"/>
              <a:t>Nagystabilitású, nehezen gerjeszthető molekulái apolárisak és alig </a:t>
            </a:r>
            <a:r>
              <a:rPr lang="hu-HU" dirty="0" smtClean="0"/>
              <a:t>polarizálhatók.</a:t>
            </a:r>
          </a:p>
          <a:p>
            <a:r>
              <a:rPr lang="hu-HU" dirty="0"/>
              <a:t>Nagy stabilitásának következményeként a nitrogén elemi állapotban rendkívül inaktív, a nemesgázok után a legközömbösebb elem.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26717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Nitrogén III.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03312" y="2214381"/>
            <a:ext cx="8946541" cy="4195481"/>
          </a:xfrm>
        </p:spPr>
        <p:txBody>
          <a:bodyPr/>
          <a:lstStyle/>
          <a:p>
            <a:pPr lvl="0"/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Lítiummal szobahőmérsékleten reagál</a:t>
            </a:r>
          </a:p>
          <a:p>
            <a:pPr lvl="1"/>
            <a:r>
              <a:rPr lang="hu-HU" alt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6Li 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</a:t>
            </a:r>
            <a:r>
              <a:rPr lang="hu-HU" altLang="hu-H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altLang="hu-HU" dirty="0"/>
              <a:t>  </a:t>
            </a:r>
            <a:r>
              <a:rPr lang="hu-HU" altLang="hu-H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2Li</a:t>
            </a:r>
            <a:r>
              <a:rPr lang="hu-HU" altLang="hu-H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altLang="hu-HU" dirty="0"/>
              <a:t> </a:t>
            </a:r>
            <a:endParaRPr lang="hu-HU" altLang="hu-HU" dirty="0">
              <a:latin typeface="Arial" panose="020B0604020202020204" pitchFamily="34" charset="0"/>
            </a:endParaRPr>
          </a:p>
          <a:p>
            <a:r>
              <a:rPr lang="hu-HU" dirty="0"/>
              <a:t>Negatívabb </a:t>
            </a:r>
            <a:r>
              <a:rPr lang="hu-HU" dirty="0" err="1"/>
              <a:t>redoxpotenciálú</a:t>
            </a:r>
            <a:r>
              <a:rPr lang="hu-HU" dirty="0"/>
              <a:t> </a:t>
            </a:r>
            <a:r>
              <a:rPr lang="hu-HU" b="1" dirty="0"/>
              <a:t>fémekkel</a:t>
            </a:r>
            <a:r>
              <a:rPr lang="hu-HU" dirty="0"/>
              <a:t> (pl. Mg) magasabb hőmérsékleten </a:t>
            </a:r>
            <a:r>
              <a:rPr lang="hu-HU" dirty="0" err="1"/>
              <a:t>nitridekké</a:t>
            </a:r>
            <a:r>
              <a:rPr lang="hu-HU" dirty="0"/>
              <a:t> egyesül</a:t>
            </a:r>
          </a:p>
          <a:p>
            <a:pPr lvl="1"/>
            <a:r>
              <a:rPr lang="hu-HU" dirty="0"/>
              <a:t>3Mg+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hu-HU" altLang="hu-H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     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hu-HU" altLang="hu-H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alt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hu-HU" altLang="hu-H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hu-HU" altLang="hu-HU" dirty="0"/>
          </a:p>
          <a:p>
            <a:r>
              <a:rPr lang="hu-HU" b="1" dirty="0"/>
              <a:t>Hidrogénnel</a:t>
            </a:r>
            <a:r>
              <a:rPr lang="hu-HU" dirty="0"/>
              <a:t> katalizátor jelenlétében 400°C felett ammóniává egyesül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N</a:t>
            </a:r>
            <a:r>
              <a:rPr lang="hu-HU" sz="1200" dirty="0" smtClean="0"/>
              <a:t>2</a:t>
            </a:r>
            <a:r>
              <a:rPr lang="hu-HU" dirty="0" smtClean="0"/>
              <a:t>+3H</a:t>
            </a:r>
            <a:r>
              <a:rPr lang="hu-HU" sz="1200" dirty="0" smtClean="0"/>
              <a:t>2</a:t>
            </a:r>
            <a:r>
              <a:rPr lang="hu-HU" dirty="0" smtClean="0"/>
              <a:t>     2NH</a:t>
            </a:r>
            <a:r>
              <a:rPr lang="hu-HU" sz="1200" dirty="0" smtClean="0"/>
              <a:t>3</a:t>
            </a:r>
          </a:p>
          <a:p>
            <a:pPr marL="457200" lvl="1" indent="0">
              <a:buNone/>
            </a:pPr>
            <a:endParaRPr lang="hu-HU" altLang="hu-HU" dirty="0">
              <a:latin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23203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7" name="Egyenes összekötő nyíllal 6"/>
          <p:cNvCxnSpPr/>
          <p:nvPr/>
        </p:nvCxnSpPr>
        <p:spPr>
          <a:xfrm>
            <a:off x="2734887" y="2834640"/>
            <a:ext cx="174568" cy="831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>
            <a:off x="2909455" y="3967941"/>
            <a:ext cx="174568" cy="831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nyíllal 13"/>
          <p:cNvCxnSpPr/>
          <p:nvPr/>
        </p:nvCxnSpPr>
        <p:spPr>
          <a:xfrm>
            <a:off x="2780608" y="5101242"/>
            <a:ext cx="216131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 flipH="1">
            <a:off x="2734887" y="5157408"/>
            <a:ext cx="216131" cy="415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660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Nitrogén IV.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b="1" dirty="0"/>
              <a:t>Előfordulás</a:t>
            </a:r>
          </a:p>
          <a:p>
            <a:pPr lvl="1"/>
            <a:r>
              <a:rPr lang="hu-HU" dirty="0"/>
              <a:t>Elemi állapotban a levegő 78 </a:t>
            </a:r>
            <a:r>
              <a:rPr lang="hu-HU" dirty="0" err="1"/>
              <a:t>térf</a:t>
            </a:r>
            <a:r>
              <a:rPr lang="hu-HU" dirty="0"/>
              <a:t>.%-a</a:t>
            </a:r>
            <a:r>
              <a:rPr lang="hu-HU" dirty="0" smtClean="0"/>
              <a:t>.</a:t>
            </a:r>
            <a:endParaRPr lang="hu-HU" dirty="0"/>
          </a:p>
          <a:p>
            <a:pPr lvl="1"/>
            <a:r>
              <a:rPr lang="hu-HU" dirty="0"/>
              <a:t>Vegyületeiben: nitrátok (salétromok), nitritek, ammónia, ammóniumsók, </a:t>
            </a:r>
            <a:r>
              <a:rPr lang="hu-HU" dirty="0" err="1"/>
              <a:t>nitrogéntartalmú</a:t>
            </a:r>
            <a:r>
              <a:rPr lang="hu-HU" dirty="0"/>
              <a:t> szerves vegyületek (</a:t>
            </a:r>
            <a:r>
              <a:rPr lang="hu-HU" dirty="0" err="1"/>
              <a:t>ls</a:t>
            </a:r>
            <a:r>
              <a:rPr lang="hu-HU" dirty="0"/>
              <a:t>. fehérjék, nukleinsavak) formájában található meg</a:t>
            </a:r>
            <a:r>
              <a:rPr lang="hu-HU" dirty="0" smtClean="0"/>
              <a:t>.</a:t>
            </a:r>
            <a:endParaRPr lang="hu-HU" dirty="0"/>
          </a:p>
          <a:p>
            <a:r>
              <a:rPr lang="hu-HU" b="1" dirty="0"/>
              <a:t>Előállítás</a:t>
            </a:r>
          </a:p>
          <a:p>
            <a:pPr lvl="1"/>
            <a:r>
              <a:rPr lang="hu-HU" dirty="0"/>
              <a:t>Laboratóriumban: az ammónium-nitrit tömény oldatának hevítésével, ugyanis hevítés hatására (kb. 80°C-on) nitrogénre és vízre bomlik:</a:t>
            </a:r>
          </a:p>
          <a:p>
            <a:pPr lvl="1"/>
            <a:r>
              <a:rPr lang="hu-HU" dirty="0"/>
              <a:t>NH</a:t>
            </a:r>
            <a:r>
              <a:rPr lang="hu-HU" sz="1600" dirty="0"/>
              <a:t>4</a:t>
            </a:r>
            <a:r>
              <a:rPr lang="hu-HU" dirty="0"/>
              <a:t>NO</a:t>
            </a:r>
            <a:r>
              <a:rPr lang="hu-HU" sz="1600" dirty="0"/>
              <a:t>2</a:t>
            </a:r>
            <a:r>
              <a:rPr lang="hu-HU" dirty="0"/>
              <a:t> </a:t>
            </a:r>
            <a:r>
              <a:rPr lang="hu-HU" dirty="0" smtClean="0"/>
              <a:t>	 </a:t>
            </a:r>
            <a:r>
              <a:rPr lang="hu-HU" dirty="0"/>
              <a:t>N</a:t>
            </a:r>
            <a:r>
              <a:rPr lang="hu-HU" sz="1600" dirty="0"/>
              <a:t>2</a:t>
            </a:r>
            <a:r>
              <a:rPr lang="hu-HU" dirty="0"/>
              <a:t> + </a:t>
            </a:r>
            <a:r>
              <a:rPr lang="hu-HU" dirty="0" smtClean="0"/>
              <a:t>2H</a:t>
            </a:r>
            <a:r>
              <a:rPr lang="hu-HU" sz="1600" dirty="0" smtClean="0"/>
              <a:t>2</a:t>
            </a:r>
            <a:r>
              <a:rPr lang="hu-HU" dirty="0" smtClean="0"/>
              <a:t>O</a:t>
            </a:r>
            <a:endParaRPr lang="hu-HU" dirty="0"/>
          </a:p>
          <a:p>
            <a:pPr lvl="1"/>
            <a:r>
              <a:rPr lang="hu-HU" dirty="0"/>
              <a:t>Iparban: a levegőből, a levegő cseppfolyósításával és a cseppfolyós levegő szakaszos lepárlásával történik.</a:t>
            </a:r>
          </a:p>
          <a:p>
            <a:r>
              <a:rPr lang="hu-HU" b="1" dirty="0" smtClean="0"/>
              <a:t>Felhasználás</a:t>
            </a:r>
            <a:endParaRPr lang="hu-HU" b="1" dirty="0"/>
          </a:p>
          <a:p>
            <a:pPr lvl="1"/>
            <a:r>
              <a:rPr lang="hu-HU" dirty="0"/>
              <a:t>Indifferens gázként oxidációs folyamatok megakadályozására (pl. a villanyégők készítésénél stb.)</a:t>
            </a:r>
          </a:p>
          <a:p>
            <a:pPr lvl="1"/>
            <a:r>
              <a:rPr lang="hu-HU" dirty="0"/>
              <a:t>Szintetikus ammónia,</a:t>
            </a:r>
          </a:p>
          <a:p>
            <a:pPr lvl="1"/>
            <a:r>
              <a:rPr lang="hu-HU" dirty="0" smtClean="0"/>
              <a:t>salétromsav </a:t>
            </a:r>
            <a:r>
              <a:rPr lang="hu-HU" dirty="0"/>
              <a:t>gyártására.</a:t>
            </a:r>
          </a:p>
          <a:p>
            <a:pPr lvl="1"/>
            <a:r>
              <a:rPr lang="hu-HU" dirty="0"/>
              <a:t>Különféle nitrogén műtrágyák előállítására.</a:t>
            </a:r>
          </a:p>
        </p:txBody>
      </p:sp>
      <p:cxnSp>
        <p:nvCxnSpPr>
          <p:cNvPr id="5" name="Egyenes összekötő nyíllal 4"/>
          <p:cNvCxnSpPr/>
          <p:nvPr/>
        </p:nvCxnSpPr>
        <p:spPr>
          <a:xfrm flipV="1">
            <a:off x="2693324" y="3915295"/>
            <a:ext cx="324196" cy="831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6761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Foszfor 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foszforatomok a foszforgőzökben 4-atomos molekulákat alkotnak (P</a:t>
            </a:r>
            <a:r>
              <a:rPr lang="hu-HU" sz="1400" dirty="0"/>
              <a:t>4</a:t>
            </a:r>
            <a:r>
              <a:rPr lang="hu-HU" dirty="0" smtClean="0"/>
              <a:t>).</a:t>
            </a:r>
            <a:endParaRPr lang="hu-HU" dirty="0"/>
          </a:p>
          <a:p>
            <a:r>
              <a:rPr lang="hu-HU" dirty="0"/>
              <a:t>A foszforgőzök lehűtésekor a foszfornak a fehér (sárga) módosulata keletkezik, melyben a P</a:t>
            </a:r>
            <a:r>
              <a:rPr lang="hu-HU" sz="1400" dirty="0"/>
              <a:t>4</a:t>
            </a:r>
            <a:r>
              <a:rPr lang="hu-HU" dirty="0"/>
              <a:t>-molekulák szabályos rendszerű molekularácsba rendeződnek. </a:t>
            </a:r>
          </a:p>
          <a:p>
            <a:r>
              <a:rPr lang="hu-HU" dirty="0"/>
              <a:t>A színtelen foszfor azonban már szobahőmérsékleten állva </a:t>
            </a:r>
            <a:r>
              <a:rPr lang="hu-HU" dirty="0" smtClean="0"/>
              <a:t>vörösfoszforrá </a:t>
            </a:r>
            <a:r>
              <a:rPr lang="hu-HU" dirty="0"/>
              <a:t>alakul </a:t>
            </a:r>
            <a:r>
              <a:rPr lang="hu-HU" dirty="0" smtClean="0"/>
              <a:t>át</a:t>
            </a:r>
            <a:endParaRPr lang="hu-HU" dirty="0"/>
          </a:p>
          <a:p>
            <a:r>
              <a:rPr lang="hu-HU" dirty="0"/>
              <a:t>Magas hőmérsékleten (400-500°C) a vörösfoszfor szublimál. </a:t>
            </a:r>
          </a:p>
          <a:p>
            <a:r>
              <a:rPr lang="hu-HU" dirty="0"/>
              <a:t>Van a foszfornak egy harmadik, csak különleges körülmények között (igen nagy nyomáson) keletkező és létező, labilis módosulata is, a fekete vagy fémes foszfor, melynek réteges atomrácsa van</a:t>
            </a:r>
          </a:p>
        </p:txBody>
      </p:sp>
    </p:spTree>
    <p:extLst>
      <p:ext uri="{BB962C8B-B14F-4D97-AF65-F5344CB8AC3E}">
        <p14:creationId xmlns:p14="http://schemas.microsoft.com/office/powerpoint/2010/main" val="4223860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Foszfor II.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561" y="1853248"/>
            <a:ext cx="11586702" cy="2059675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10233714" y="6488668"/>
            <a:ext cx="2060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Forrás:sulinet.hu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28198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Foszfor III.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328" y="1152983"/>
            <a:ext cx="11227872" cy="5280906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10233714" y="6488668"/>
            <a:ext cx="2060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Forrás:sulinet.hu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21531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32</TotalTime>
  <Words>423</Words>
  <Application>Microsoft Office PowerPoint</Application>
  <PresentationFormat>Szélesvásznú</PresentationFormat>
  <Paragraphs>64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Ion</vt:lpstr>
      <vt:lpstr>Nitrogéncsoport elemei</vt:lpstr>
      <vt:lpstr>Általános leírás</vt:lpstr>
      <vt:lpstr>Nitrogén I.</vt:lpstr>
      <vt:lpstr>Nitrogén II.</vt:lpstr>
      <vt:lpstr>Nitrogén III.</vt:lpstr>
      <vt:lpstr>Nitrogén IV.</vt:lpstr>
      <vt:lpstr>Foszfor I.</vt:lpstr>
      <vt:lpstr>Foszfor II.</vt:lpstr>
      <vt:lpstr>Foszfor III.</vt:lpstr>
      <vt:lpstr>Foszfor IV.</vt:lpstr>
      <vt:lpstr>Ammónia (NH3)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Nitrogéncsoport elemei</dc:title>
  <dc:creator>Horváth Balázs</dc:creator>
  <cp:lastModifiedBy>Horváth Balázs</cp:lastModifiedBy>
  <cp:revision>4</cp:revision>
  <dcterms:created xsi:type="dcterms:W3CDTF">2020-10-19T23:31:57Z</dcterms:created>
  <dcterms:modified xsi:type="dcterms:W3CDTF">2020-10-20T00:04:33Z</dcterms:modified>
</cp:coreProperties>
</file>