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hu-HU" smtClean="0"/>
              <a:t>Mintacím szerkesztése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smtClean="0"/>
              <a:t>Kattintson ide az alcím mintájának szerkesztéséhez</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10/18/2020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áma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hu-HU" smtClean="0"/>
              <a:t>Mintacím szerkesztése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smtClean="0"/>
              <a:t>Kép beszúrásához kattintson az ikonra</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ate Placeholder 4"/>
          <p:cNvSpPr>
            <a:spLocks noGrp="1"/>
          </p:cNvSpPr>
          <p:nvPr>
            <p:ph type="dt" sz="half" idx="10"/>
          </p:nvPr>
        </p:nvSpPr>
        <p:spPr/>
        <p:txBody>
          <a:bodyPr/>
          <a:lstStyle/>
          <a:p>
            <a:fld id="{48A87A34-81AB-432B-8DAE-1953F412C126}" type="datetimeFigureOut">
              <a:rPr lang="en-US" dirty="0"/>
              <a:t>10/18/2020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Cím és képaláírás">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hu-HU" smtClean="0"/>
              <a:t>Mintacím szerkesztése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10/18/2020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Idézet képaláírással">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hu-HU" smtClean="0"/>
              <a:t>Mintacím szerkesztése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10/18/2020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évkártya">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hu-HU" smtClean="0"/>
              <a:t>Mintacím szerkesztése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10/18/2020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hasáb">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hu-HU" smtClean="0"/>
              <a:t>Mintacím szerkesztése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3" name="Date Placeholder 2"/>
          <p:cNvSpPr>
            <a:spLocks noGrp="1"/>
          </p:cNvSpPr>
          <p:nvPr>
            <p:ph type="dt" sz="half" idx="10"/>
          </p:nvPr>
        </p:nvSpPr>
        <p:spPr/>
        <p:txBody>
          <a:bodyPr/>
          <a:lstStyle/>
          <a:p>
            <a:fld id="{48A87A34-81AB-432B-8DAE-1953F412C126}" type="datetimeFigureOut">
              <a:rPr lang="en-US" dirty="0"/>
              <a:t>10/18/2020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éphasáb">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hu-HU" smtClean="0"/>
              <a:t>Mintacím szerkesztése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u-HU" smtClean="0"/>
              <a:t>Kép beszúrásához kattintson az ikonra</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u-HU" smtClean="0"/>
              <a:t>Kép beszúrásához kattintson az ikonra</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u-HU" smtClean="0"/>
              <a:t>Kép beszúrásához kattintson az ikonra</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3" name="Date Placeholder 2"/>
          <p:cNvSpPr>
            <a:spLocks noGrp="1"/>
          </p:cNvSpPr>
          <p:nvPr>
            <p:ph type="dt" sz="half" idx="10"/>
          </p:nvPr>
        </p:nvSpPr>
        <p:spPr/>
        <p:txBody>
          <a:bodyPr/>
          <a:lstStyle/>
          <a:p>
            <a:fld id="{48A87A34-81AB-432B-8DAE-1953F412C126}" type="datetimeFigureOut">
              <a:rPr lang="en-US" dirty="0"/>
              <a:t>10/18/2020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Mintacím szerkesztése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Függőleges cím és szöveg">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hu-HU" smtClean="0"/>
              <a:t>Mintacím szerkesztése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10/18/2020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Mintacím szerkesztése</a:t>
            </a:r>
            <a:endParaRPr lang="en-US" dirty="0"/>
          </a:p>
        </p:txBody>
      </p:sp>
      <p:sp>
        <p:nvSpPr>
          <p:cNvPr id="3" name="Content Placeholder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zakaszfejléc">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hu-HU" smtClean="0"/>
              <a:t>Mintacím szerkesztése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smtClean="0"/>
              <a:t>Mintaszöveg szerkesztése</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10/18/2020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Mintacím szerkesztése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hu-HU" smtClean="0"/>
              <a:t>Mintacím szerkesztése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Content Placeholder 3"/>
          <p:cNvSpPr>
            <a:spLocks noGrp="1"/>
          </p:cNvSpPr>
          <p:nvPr>
            <p:ph sz="half" idx="2"/>
          </p:nvPr>
        </p:nvSpPr>
        <p:spPr>
          <a:xfrm>
            <a:off x="685800" y="3132666"/>
            <a:ext cx="5311775" cy="3086019"/>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Content Placeholder 5"/>
          <p:cNvSpPr>
            <a:spLocks noGrp="1"/>
          </p:cNvSpPr>
          <p:nvPr>
            <p:ph sz="quarter" idx="4"/>
          </p:nvPr>
        </p:nvSpPr>
        <p:spPr>
          <a:xfrm>
            <a:off x="6172200" y="3132666"/>
            <a:ext cx="5334000" cy="3086019"/>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Mintacím szerkesztése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hu-HU" smtClean="0"/>
              <a:t>Mintacím szerkesztése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ate Placeholder 4"/>
          <p:cNvSpPr>
            <a:spLocks noGrp="1"/>
          </p:cNvSpPr>
          <p:nvPr>
            <p:ph type="dt" sz="half" idx="10"/>
          </p:nvPr>
        </p:nvSpPr>
        <p:spPr/>
        <p:txBody>
          <a:bodyPr/>
          <a:lstStyle/>
          <a:p>
            <a:fld id="{48A87A34-81AB-432B-8DAE-1953F412C126}" type="datetimeFigureOut">
              <a:rPr lang="en-US" dirty="0"/>
              <a:t>10/18/2020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hu-HU" smtClean="0"/>
              <a:t>Mintacím szerkesztése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smtClean="0"/>
              <a:t>Kép beszúrásához kattintson az ikonra</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ate Placeholder 4"/>
          <p:cNvSpPr>
            <a:spLocks noGrp="1"/>
          </p:cNvSpPr>
          <p:nvPr>
            <p:ph type="dt" sz="half" idx="10"/>
          </p:nvPr>
        </p:nvSpPr>
        <p:spPr/>
        <p:txBody>
          <a:bodyPr/>
          <a:lstStyle/>
          <a:p>
            <a:fld id="{48A87A34-81AB-432B-8DAE-1953F412C126}" type="datetimeFigureOut">
              <a:rPr lang="en-US" dirty="0"/>
              <a:t>10/18/2020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hu-HU" smtClean="0"/>
              <a:t>Mintacím szerkesztése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10/18/2020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dirty="0" smtClean="0"/>
              <a:t>Oxigéncsoport elemei és vegyületei</a:t>
            </a:r>
            <a:endParaRPr lang="hu-HU" dirty="0"/>
          </a:p>
        </p:txBody>
      </p:sp>
      <p:sp>
        <p:nvSpPr>
          <p:cNvPr id="3" name="Alcím 2"/>
          <p:cNvSpPr>
            <a:spLocks noGrp="1"/>
          </p:cNvSpPr>
          <p:nvPr>
            <p:ph type="subTitle" idx="1"/>
          </p:nvPr>
        </p:nvSpPr>
        <p:spPr/>
        <p:txBody>
          <a:bodyPr/>
          <a:lstStyle/>
          <a:p>
            <a:r>
              <a:rPr lang="hu-HU" dirty="0" smtClean="0"/>
              <a:t>Horváth Balázs 2020.10.18</a:t>
            </a:r>
            <a:endParaRPr lang="hu-HU" dirty="0"/>
          </a:p>
        </p:txBody>
      </p:sp>
    </p:spTree>
    <p:extLst>
      <p:ext uri="{BB962C8B-B14F-4D97-AF65-F5344CB8AC3E}">
        <p14:creationId xmlns:p14="http://schemas.microsoft.com/office/powerpoint/2010/main" val="84017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Kén III.</a:t>
            </a:r>
            <a:endParaRPr lang="hu-HU" dirty="0"/>
          </a:p>
        </p:txBody>
      </p:sp>
      <p:sp>
        <p:nvSpPr>
          <p:cNvPr id="3" name="Tartalom helye 2"/>
          <p:cNvSpPr>
            <a:spLocks noGrp="1"/>
          </p:cNvSpPr>
          <p:nvPr>
            <p:ph idx="1"/>
          </p:nvPr>
        </p:nvSpPr>
        <p:spPr/>
        <p:txBody>
          <a:bodyPr>
            <a:normAutofit fontScale="92500" lnSpcReduction="20000"/>
          </a:bodyPr>
          <a:lstStyle/>
          <a:p>
            <a:r>
              <a:rPr lang="hu-HU" dirty="0"/>
              <a:t>Elektronegativitása 2,5. Nála kisebb EN-ú elemekkel (fémekkel, félfémekkel) -2-es oxidációfokkal szulfidokat alkot.</a:t>
            </a:r>
            <a:br>
              <a:rPr lang="hu-HU" dirty="0"/>
            </a:br>
            <a:endParaRPr lang="hu-HU" dirty="0"/>
          </a:p>
          <a:p>
            <a:r>
              <a:rPr lang="hu-HU" dirty="0"/>
              <a:t>Az erősen negatív </a:t>
            </a:r>
            <a:r>
              <a:rPr lang="hu-HU" dirty="0" err="1"/>
              <a:t>redoxpotenciálú</a:t>
            </a:r>
            <a:r>
              <a:rPr lang="hu-HU" dirty="0"/>
              <a:t> fémek szulfidjai és </a:t>
            </a:r>
            <a:r>
              <a:rPr lang="hu-HU" dirty="0" err="1"/>
              <a:t>poliszulfidjai</a:t>
            </a:r>
            <a:r>
              <a:rPr lang="hu-HU" dirty="0"/>
              <a:t> ionvegyületek, ionráccsal rendelkeznek.</a:t>
            </a:r>
            <a:br>
              <a:rPr lang="hu-HU" dirty="0"/>
            </a:br>
            <a:endParaRPr lang="hu-HU" dirty="0"/>
          </a:p>
          <a:p>
            <a:r>
              <a:rPr lang="hu-HU" dirty="0"/>
              <a:t>A kevésbé pozitív fémekkel és a nemfémekkel mindig kovalens kötéssel vegyül.</a:t>
            </a:r>
            <a:br>
              <a:rPr lang="hu-HU" dirty="0"/>
            </a:br>
            <a:endParaRPr lang="hu-HU" dirty="0"/>
          </a:p>
          <a:p>
            <a:r>
              <a:rPr lang="hu-HU" dirty="0"/>
              <a:t>A nála nagyobb EN-ú nemfémekkel alkotott vegyületeiben oxidációfoka +2, +4 és +6 lehet (pl. kén-oxidok stb.).</a:t>
            </a:r>
            <a:br>
              <a:rPr lang="hu-HU" dirty="0"/>
            </a:br>
            <a:endParaRPr lang="hu-HU" dirty="0"/>
          </a:p>
          <a:p>
            <a:r>
              <a:rPr lang="hu-HU" dirty="0"/>
              <a:t>A szulfidion (S</a:t>
            </a:r>
            <a:r>
              <a:rPr lang="hu-HU" baseline="30000" dirty="0"/>
              <a:t>2-</a:t>
            </a:r>
            <a:r>
              <a:rPr lang="hu-HU" dirty="0"/>
              <a:t>) vizes oldatban stabilis.</a:t>
            </a:r>
            <a:br>
              <a:rPr lang="hu-HU" dirty="0"/>
            </a:br>
            <a:endParaRPr lang="hu-HU" dirty="0"/>
          </a:p>
          <a:p>
            <a:r>
              <a:rPr lang="hu-HU" dirty="0"/>
              <a:t>Reakciókészsége közönséges hőmérsékleten nem nagy, magasabb hőmérsékleten azonban a legtöbb elemmel közvetlenül egyesíthető.</a:t>
            </a:r>
          </a:p>
          <a:p>
            <a:endParaRPr lang="hu-HU" dirty="0"/>
          </a:p>
        </p:txBody>
      </p:sp>
    </p:spTree>
    <p:extLst>
      <p:ext uri="{BB962C8B-B14F-4D97-AF65-F5344CB8AC3E}">
        <p14:creationId xmlns:p14="http://schemas.microsoft.com/office/powerpoint/2010/main" val="1107419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KÉN IV</a:t>
            </a:r>
            <a:endParaRPr lang="hu-HU" dirty="0"/>
          </a:p>
        </p:txBody>
      </p:sp>
      <p:sp>
        <p:nvSpPr>
          <p:cNvPr id="3" name="Tartalom helye 2"/>
          <p:cNvSpPr>
            <a:spLocks noGrp="1"/>
          </p:cNvSpPr>
          <p:nvPr>
            <p:ph idx="1"/>
          </p:nvPr>
        </p:nvSpPr>
        <p:spPr/>
        <p:txBody>
          <a:bodyPr>
            <a:normAutofit fontScale="92500" lnSpcReduction="20000"/>
          </a:bodyPr>
          <a:lstStyle/>
          <a:p>
            <a:r>
              <a:rPr lang="hu-HU" dirty="0" smtClean="0"/>
              <a:t>Előfordulás</a:t>
            </a:r>
          </a:p>
          <a:p>
            <a:pPr lvl="1"/>
            <a:r>
              <a:rPr lang="hu-HU" dirty="0"/>
              <a:t>Elemi állapotban terméselemként, vulkanikus vidékeken fordul elő nagyobb </a:t>
            </a:r>
            <a:r>
              <a:rPr lang="hu-HU" dirty="0" smtClean="0"/>
              <a:t>mennyiségben.</a:t>
            </a:r>
            <a:endParaRPr lang="hu-HU" dirty="0"/>
          </a:p>
          <a:p>
            <a:pPr lvl="1"/>
            <a:r>
              <a:rPr lang="hu-HU" dirty="0" smtClean="0"/>
              <a:t>Kötött </a:t>
            </a:r>
            <a:r>
              <a:rPr lang="hu-HU" dirty="0"/>
              <a:t>állapotban főként szulfidok és szulfátok formájában. </a:t>
            </a:r>
            <a:endParaRPr lang="hu-HU" dirty="0" smtClean="0"/>
          </a:p>
          <a:p>
            <a:pPr lvl="1"/>
            <a:r>
              <a:rPr lang="hu-HU" dirty="0" err="1" smtClean="0"/>
              <a:t>Kéntartalmú</a:t>
            </a:r>
            <a:r>
              <a:rPr lang="hu-HU" dirty="0" smtClean="0"/>
              <a:t> </a:t>
            </a:r>
            <a:r>
              <a:rPr lang="hu-HU" dirty="0"/>
              <a:t>vegyületek: FeS</a:t>
            </a:r>
            <a:r>
              <a:rPr lang="hu-HU" baseline="-25000" dirty="0"/>
              <a:t>2</a:t>
            </a:r>
            <a:r>
              <a:rPr lang="hu-HU" dirty="0"/>
              <a:t> </a:t>
            </a:r>
            <a:r>
              <a:rPr lang="hu-HU" dirty="0" smtClean="0"/>
              <a:t>(pirit) </a:t>
            </a:r>
            <a:r>
              <a:rPr lang="hu-HU" dirty="0"/>
              <a:t>CuFeS</a:t>
            </a:r>
            <a:r>
              <a:rPr lang="hu-HU" baseline="-25000" dirty="0"/>
              <a:t>2</a:t>
            </a:r>
            <a:r>
              <a:rPr lang="hu-HU" dirty="0"/>
              <a:t> </a:t>
            </a:r>
            <a:r>
              <a:rPr lang="hu-HU" dirty="0" smtClean="0"/>
              <a:t>(</a:t>
            </a:r>
            <a:r>
              <a:rPr lang="hu-HU" dirty="0" err="1" smtClean="0"/>
              <a:t>kalkopirit</a:t>
            </a:r>
            <a:r>
              <a:rPr lang="hu-HU" dirty="0"/>
              <a:t>)</a:t>
            </a:r>
            <a:endParaRPr lang="hu-HU" dirty="0"/>
          </a:p>
          <a:p>
            <a:r>
              <a:rPr lang="hu-HU" dirty="0" smtClean="0"/>
              <a:t>Előállítás</a:t>
            </a:r>
            <a:endParaRPr lang="hu-HU" dirty="0"/>
          </a:p>
          <a:p>
            <a:pPr lvl="1"/>
            <a:r>
              <a:rPr lang="hu-HU" dirty="0"/>
              <a:t>Szulfidok oxidációjával.</a:t>
            </a:r>
          </a:p>
          <a:p>
            <a:pPr lvl="1"/>
            <a:r>
              <a:rPr lang="hu-HU" dirty="0"/>
              <a:t>Szulfidok hőbontásából, szulfidok pörköléséből</a:t>
            </a:r>
          </a:p>
          <a:p>
            <a:r>
              <a:rPr lang="hu-HU" dirty="0" smtClean="0"/>
              <a:t>Felhasználás</a:t>
            </a:r>
          </a:p>
          <a:p>
            <a:pPr lvl="1"/>
            <a:r>
              <a:rPr lang="hu-HU" dirty="0"/>
              <a:t>Kozmetikaiparban</a:t>
            </a:r>
            <a:r>
              <a:rPr lang="hu-HU" dirty="0" smtClean="0"/>
              <a:t>.</a:t>
            </a:r>
            <a:endParaRPr lang="hu-HU" dirty="0"/>
          </a:p>
          <a:p>
            <a:pPr lvl="1"/>
            <a:r>
              <a:rPr lang="hu-HU" dirty="0"/>
              <a:t>Kénsavgyártás</a:t>
            </a:r>
            <a:r>
              <a:rPr lang="hu-HU" dirty="0" smtClean="0"/>
              <a:t>.</a:t>
            </a:r>
            <a:endParaRPr lang="hu-HU" dirty="0"/>
          </a:p>
          <a:p>
            <a:pPr lvl="1"/>
            <a:r>
              <a:rPr lang="hu-HU" dirty="0"/>
              <a:t>Gyógyszergyártás</a:t>
            </a:r>
            <a:r>
              <a:rPr lang="hu-HU" dirty="0" smtClean="0"/>
              <a:t>.</a:t>
            </a:r>
            <a:endParaRPr lang="hu-HU" dirty="0"/>
          </a:p>
          <a:p>
            <a:pPr lvl="1"/>
            <a:r>
              <a:rPr lang="hu-HU" dirty="0"/>
              <a:t>Növényvédőszerek gyártása</a:t>
            </a:r>
            <a:r>
              <a:rPr lang="hu-HU" dirty="0" smtClean="0"/>
              <a:t>.</a:t>
            </a:r>
            <a:endParaRPr lang="hu-HU" dirty="0"/>
          </a:p>
          <a:p>
            <a:pPr lvl="1"/>
            <a:r>
              <a:rPr lang="hu-HU" dirty="0"/>
              <a:t>Vulkanizálás.</a:t>
            </a:r>
          </a:p>
          <a:p>
            <a:pPr marL="457200" lvl="1" indent="0">
              <a:buNone/>
            </a:pPr>
            <a:endParaRPr lang="hu-HU" dirty="0"/>
          </a:p>
        </p:txBody>
      </p:sp>
    </p:spTree>
    <p:extLst>
      <p:ext uri="{BB962C8B-B14F-4D97-AF65-F5344CB8AC3E}">
        <p14:creationId xmlns:p14="http://schemas.microsoft.com/office/powerpoint/2010/main" val="4232124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Kén vegyületei</a:t>
            </a:r>
            <a:endParaRPr lang="hu-HU" dirty="0"/>
          </a:p>
        </p:txBody>
      </p:sp>
      <p:sp>
        <p:nvSpPr>
          <p:cNvPr id="3" name="Tartalom helye 2"/>
          <p:cNvSpPr>
            <a:spLocks noGrp="1"/>
          </p:cNvSpPr>
          <p:nvPr>
            <p:ph idx="1"/>
          </p:nvPr>
        </p:nvSpPr>
        <p:spPr>
          <a:xfrm>
            <a:off x="685800" y="2510444"/>
            <a:ext cx="10820400" cy="4024125"/>
          </a:xfrm>
        </p:spPr>
        <p:txBody>
          <a:bodyPr/>
          <a:lstStyle/>
          <a:p>
            <a:pPr lvl="0"/>
            <a:r>
              <a:rPr lang="hu-HU" altLang="hu-HU" sz="2400" dirty="0">
                <a:latin typeface="Times New Roman" panose="02020603050405020304" pitchFamily="18" charset="0"/>
                <a:cs typeface="Times New Roman" panose="02020603050405020304" pitchFamily="18" charset="0"/>
              </a:rPr>
              <a:t>A legfontosabb kénvegyületek oxidációs számaikkal, és átalakításuk egymásba:</a:t>
            </a:r>
            <a:br>
              <a:rPr lang="hu-HU" altLang="hu-HU" sz="2400" dirty="0">
                <a:latin typeface="Times New Roman" panose="02020603050405020304" pitchFamily="18" charset="0"/>
                <a:cs typeface="Times New Roman" panose="02020603050405020304" pitchFamily="18" charset="0"/>
              </a:rPr>
            </a:br>
            <a:endParaRPr lang="hu-HU" altLang="hu-HU" sz="2400" dirty="0"/>
          </a:p>
          <a:p>
            <a:endParaRPr lang="hu-HU" dirty="0"/>
          </a:p>
        </p:txBody>
      </p:sp>
      <p:sp>
        <p:nvSpPr>
          <p:cNvPr id="4" name="Rectangle 1"/>
          <p:cNvSpPr>
            <a:spLocks noChangeArrowheads="1"/>
          </p:cNvSpPr>
          <p:nvPr/>
        </p:nvSpPr>
        <p:spPr bwMode="auto">
          <a:xfrm>
            <a:off x="0" y="359818"/>
            <a:ext cx="30008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  </a:t>
            </a:r>
            <a:endParaRPr kumimoji="0" lang="hu-HU" altLang="hu-HU" sz="145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p:txBody>
      </p:sp>
      <p:pic>
        <p:nvPicPr>
          <p:cNvPr id="5122" name="Picture 2" descr="https://www.sulinet.hu/tovabbtan/felveteli/ttkuj/24het/kemia/sulinet24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2210" y="3088648"/>
            <a:ext cx="5569527" cy="33695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7261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Általános leírás</a:t>
            </a:r>
            <a:endParaRPr lang="hu-HU" dirty="0"/>
          </a:p>
        </p:txBody>
      </p:sp>
      <p:sp>
        <p:nvSpPr>
          <p:cNvPr id="7"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hu-HU" altLang="hu-HU" sz="9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(Kalkogén elemek)</a:t>
            </a:r>
          </a:p>
          <a:p>
            <a:pPr marL="0" marR="0" lvl="0" indent="0" algn="ctr" defTabSz="914400" rtl="0" eaLnBrk="0" fontAlgn="base" latinLnBrk="0" hangingPunct="0">
              <a:lnSpc>
                <a:spcPct val="100000"/>
              </a:lnSpc>
              <a:spcBef>
                <a:spcPct val="0"/>
              </a:spcBef>
              <a:spcAft>
                <a:spcPct val="0"/>
              </a:spcAft>
              <a:buClrTx/>
              <a:buSzTx/>
              <a:buFontTx/>
              <a:buNone/>
              <a:tabLst/>
            </a:pPr>
            <a:r>
              <a:rPr kumimoji="0" lang="hu-HU" altLang="hu-HU" sz="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hu-HU" altLang="hu-HU" sz="13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p:txBody>
      </p:sp>
      <p:pic>
        <p:nvPicPr>
          <p:cNvPr id="9" name="Picture 2" descr="https://www.sulinet.hu/tovabbtan/felveteli/ttkuj/24het/kemia/t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56487" y="2215342"/>
            <a:ext cx="8587006" cy="3107414"/>
          </a:xfrm>
          <a:prstGeom prst="rect">
            <a:avLst/>
          </a:prstGeom>
          <a:noFill/>
          <a:extLst>
            <a:ext uri="{909E8E84-426E-40DD-AFC4-6F175D3DCCD1}">
              <a14:hiddenFill xmlns:a14="http://schemas.microsoft.com/office/drawing/2010/main">
                <a:solidFill>
                  <a:srgbClr val="FFFFFF"/>
                </a:solidFill>
              </a14:hiddenFill>
            </a:ext>
          </a:extLst>
        </p:spPr>
      </p:pic>
      <p:sp>
        <p:nvSpPr>
          <p:cNvPr id="5" name="Téglalap 4"/>
          <p:cNvSpPr/>
          <p:nvPr/>
        </p:nvSpPr>
        <p:spPr>
          <a:xfrm>
            <a:off x="656487" y="5768415"/>
            <a:ext cx="6096000" cy="646331"/>
          </a:xfrm>
          <a:prstGeom prst="rect">
            <a:avLst/>
          </a:prstGeom>
        </p:spPr>
        <p:txBody>
          <a:bodyPr>
            <a:spAutoFit/>
          </a:bodyPr>
          <a:lstStyle/>
          <a:p>
            <a:r>
              <a:rPr lang="hu-HU" dirty="0">
                <a:latin typeface="Times New Roman" panose="02020603050405020304" pitchFamily="18" charset="0"/>
              </a:rPr>
              <a:t>Allotrópia: egyes elemek azon tulajdonsága, hogy különböző </a:t>
            </a:r>
            <a:r>
              <a:rPr lang="hu-HU" dirty="0" smtClean="0">
                <a:latin typeface="Times New Roman" panose="02020603050405020304" pitchFamily="18" charset="0"/>
              </a:rPr>
              <a:t>kristályszerkezetű módosulatokban </a:t>
            </a:r>
            <a:r>
              <a:rPr lang="hu-HU" dirty="0">
                <a:latin typeface="Times New Roman" panose="02020603050405020304" pitchFamily="18" charset="0"/>
              </a:rPr>
              <a:t>fordulhatnak </a:t>
            </a:r>
            <a:r>
              <a:rPr lang="hu-HU" dirty="0" smtClean="0">
                <a:latin typeface="Times New Roman" panose="02020603050405020304" pitchFamily="18" charset="0"/>
              </a:rPr>
              <a:t>elő(pl. kén)</a:t>
            </a:r>
            <a:endParaRPr lang="hu-HU" dirty="0"/>
          </a:p>
        </p:txBody>
      </p:sp>
    </p:spTree>
    <p:extLst>
      <p:ext uri="{BB962C8B-B14F-4D97-AF65-F5344CB8AC3E}">
        <p14:creationId xmlns:p14="http://schemas.microsoft.com/office/powerpoint/2010/main" val="928667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Oxigén I.</a:t>
            </a:r>
            <a:endParaRPr lang="hu-HU" dirty="0"/>
          </a:p>
        </p:txBody>
      </p:sp>
      <p:sp>
        <p:nvSpPr>
          <p:cNvPr id="3" name="Tartalom helye 2"/>
          <p:cNvSpPr>
            <a:spLocks noGrp="1"/>
          </p:cNvSpPr>
          <p:nvPr>
            <p:ph idx="1"/>
          </p:nvPr>
        </p:nvSpPr>
        <p:spPr/>
        <p:txBody>
          <a:bodyPr>
            <a:normAutofit/>
          </a:bodyPr>
          <a:lstStyle/>
          <a:p>
            <a:r>
              <a:rPr lang="hu-HU" sz="1800" dirty="0"/>
              <a:t>Kétatomos, apoláris molekula, melyben a két oxigénatom 2-2 pár nélküli elektronja két kovalens kötést létesít, </a:t>
            </a:r>
            <a:r>
              <a:rPr lang="hu-HU" sz="1800" dirty="0" smtClean="0"/>
              <a:t>azaz </a:t>
            </a:r>
            <a:r>
              <a:rPr lang="hu-HU" sz="1800" dirty="0"/>
              <a:t>egy szigma- és egy pi- kötést tartalmazó kettőskötés alakul ki</a:t>
            </a:r>
            <a:r>
              <a:rPr lang="hu-HU" sz="1800" dirty="0" smtClean="0"/>
              <a:t>.</a:t>
            </a:r>
          </a:p>
          <a:p>
            <a:r>
              <a:rPr lang="hu-HU" sz="1800" dirty="0" smtClean="0"/>
              <a:t>Az ózon 3 atomos módosulat a felső légkör létfontosságú molekulája</a:t>
            </a:r>
            <a:endParaRPr lang="hu-HU" sz="1800" dirty="0"/>
          </a:p>
        </p:txBody>
      </p:sp>
      <p:sp>
        <p:nvSpPr>
          <p:cNvPr id="5"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Az ózon háromatomos molekulákból áll:</a:t>
            </a:r>
            <a:endParaRPr kumimoji="0" lang="hu-HU" altLang="hu-HU" sz="1800" b="0" i="0" u="none" strike="noStrike" cap="none" normalizeH="0" baseline="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hu-HU" altLang="hu-HU"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r>
            <a:br>
              <a:rPr kumimoji="0" lang="hu-HU" altLang="hu-HU"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br>
            <a:r>
              <a:rPr kumimoji="0" lang="hu-HU" altLang="hu-HU" sz="18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t>
            </a:r>
            <a:endParaRPr kumimoji="0" lang="hu-HU" altLang="hu-HU" sz="8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endParaRPr>
          </a:p>
        </p:txBody>
      </p:sp>
      <p:pic>
        <p:nvPicPr>
          <p:cNvPr id="8" name="Picture 4" descr="https://www.sulinet.hu/tovabbtan/felveteli/ttkuj/24het/kemia/sulinet24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81" y="3429952"/>
            <a:ext cx="3208713" cy="22460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4253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Oxigén II.</a:t>
            </a:r>
            <a:endParaRPr lang="hu-HU" dirty="0"/>
          </a:p>
        </p:txBody>
      </p:sp>
      <p:sp>
        <p:nvSpPr>
          <p:cNvPr id="3" name="Tartalom helye 2"/>
          <p:cNvSpPr>
            <a:spLocks noGrp="1"/>
          </p:cNvSpPr>
          <p:nvPr>
            <p:ph idx="1"/>
          </p:nvPr>
        </p:nvSpPr>
        <p:spPr/>
        <p:txBody>
          <a:bodyPr/>
          <a:lstStyle/>
          <a:p>
            <a:r>
              <a:rPr lang="hu-HU" sz="2000" dirty="0"/>
              <a:t>Standard körülmények között </a:t>
            </a:r>
            <a:r>
              <a:rPr lang="hu-HU" sz="2000" dirty="0" smtClean="0"/>
              <a:t>színtelen</a:t>
            </a:r>
            <a:r>
              <a:rPr lang="hu-HU" sz="2000" dirty="0"/>
              <a:t>, </a:t>
            </a:r>
            <a:r>
              <a:rPr lang="hu-HU" sz="2000" dirty="0" smtClean="0"/>
              <a:t>szagtalan gáz</a:t>
            </a:r>
            <a:r>
              <a:rPr lang="hu-HU" sz="2000" dirty="0"/>
              <a:t>.</a:t>
            </a:r>
            <a:br>
              <a:rPr lang="hu-HU" sz="2000" dirty="0"/>
            </a:br>
            <a:endParaRPr lang="hu-HU" sz="2000" dirty="0"/>
          </a:p>
          <a:p>
            <a:r>
              <a:rPr lang="hu-HU" sz="2000" dirty="0" smtClean="0"/>
              <a:t>Az </a:t>
            </a:r>
            <a:r>
              <a:rPr lang="hu-HU" sz="2000" dirty="0"/>
              <a:t>ózon kék színű, jellegzetes szagú, az oxigénnél másfélszer sűrűbb gáz. </a:t>
            </a:r>
            <a:br>
              <a:rPr lang="hu-HU" sz="2000" dirty="0"/>
            </a:br>
            <a:endParaRPr lang="hu-HU" sz="2000" dirty="0"/>
          </a:p>
          <a:p>
            <a:r>
              <a:rPr lang="hu-HU" sz="2000" dirty="0"/>
              <a:t>Olvadás- és forráspontja alacsony (apoláris molekula, gyenge polarizálhatóság).</a:t>
            </a:r>
            <a:br>
              <a:rPr lang="hu-HU" sz="2000" dirty="0"/>
            </a:br>
            <a:endParaRPr lang="hu-HU" sz="2000" dirty="0"/>
          </a:p>
          <a:p>
            <a:r>
              <a:rPr lang="hu-HU" sz="2000" dirty="0"/>
              <a:t>Vízben </a:t>
            </a:r>
            <a:r>
              <a:rPr lang="hu-HU" sz="2000" dirty="0" smtClean="0"/>
              <a:t>kismértékben(halak légzése), </a:t>
            </a:r>
            <a:r>
              <a:rPr lang="hu-HU" sz="2000" dirty="0"/>
              <a:t>apoláris oldószerekben jobban oldódik (apoláris molekula, gyenge polarizálhatóság), az ózon az oxigénnél lényegesen jobban oldódik vízben.</a:t>
            </a:r>
          </a:p>
          <a:p>
            <a:endParaRPr lang="hu-HU" dirty="0"/>
          </a:p>
        </p:txBody>
      </p:sp>
    </p:spTree>
    <p:extLst>
      <p:ext uri="{BB962C8B-B14F-4D97-AF65-F5344CB8AC3E}">
        <p14:creationId xmlns:p14="http://schemas.microsoft.com/office/powerpoint/2010/main" val="1694651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Oxigén III.</a:t>
            </a:r>
            <a:endParaRPr lang="hu-HU" dirty="0"/>
          </a:p>
        </p:txBody>
      </p:sp>
      <p:sp>
        <p:nvSpPr>
          <p:cNvPr id="3" name="Tartalom helye 2"/>
          <p:cNvSpPr>
            <a:spLocks noGrp="1"/>
          </p:cNvSpPr>
          <p:nvPr>
            <p:ph idx="1"/>
          </p:nvPr>
        </p:nvSpPr>
        <p:spPr/>
        <p:txBody>
          <a:bodyPr>
            <a:normAutofit/>
          </a:bodyPr>
          <a:lstStyle/>
          <a:p>
            <a:r>
              <a:rPr lang="hu-HU" sz="1800" dirty="0"/>
              <a:t>Közönséges körülmények között nehezen vihető </a:t>
            </a:r>
            <a:r>
              <a:rPr lang="hu-HU" sz="1800" dirty="0" smtClean="0"/>
              <a:t>reakcióba.. </a:t>
            </a:r>
            <a:r>
              <a:rPr lang="hu-HU" sz="1800" dirty="0"/>
              <a:t>Magasabb hőmérsékleten vagy atomos állapotban azonban igen </a:t>
            </a:r>
            <a:r>
              <a:rPr lang="hu-HU" sz="1800" dirty="0" smtClean="0"/>
              <a:t>reakcióképes.</a:t>
            </a:r>
            <a:endParaRPr lang="hu-HU" sz="1800" dirty="0"/>
          </a:p>
          <a:p>
            <a:r>
              <a:rPr lang="hu-HU" sz="1800" dirty="0" smtClean="0"/>
              <a:t>Oxidálószer.</a:t>
            </a:r>
          </a:p>
          <a:p>
            <a:r>
              <a:rPr lang="hu-HU" sz="1800" b="1" dirty="0"/>
              <a:t>Fémekkel</a:t>
            </a:r>
            <a:r>
              <a:rPr lang="hu-HU" sz="1800" dirty="0"/>
              <a:t> általában közvetlenül egyesül, csak a nemesfémekkel nem egyesíthetők közvetlenül. A többi fém, aktivitásától függően alacsonyabb vagy magasabb hőmérsékleten vegyül az oxigénnel</a:t>
            </a:r>
            <a:r>
              <a:rPr lang="hu-HU" sz="1800" dirty="0" smtClean="0"/>
              <a:t>.</a:t>
            </a:r>
          </a:p>
          <a:p>
            <a:r>
              <a:rPr lang="hu-HU" sz="1800" b="1" dirty="0"/>
              <a:t>Hidrogénnel</a:t>
            </a:r>
            <a:r>
              <a:rPr lang="hu-HU" sz="1800" dirty="0"/>
              <a:t> az oxigén magasabb hőmérsékleten hevesen vegyül, keverékük a durranógáz.</a:t>
            </a:r>
            <a:br>
              <a:rPr lang="hu-HU" sz="1800" dirty="0"/>
            </a:br>
            <a:endParaRPr lang="hu-HU" sz="1800" dirty="0"/>
          </a:p>
          <a:p>
            <a:r>
              <a:rPr lang="hu-HU" sz="1800" dirty="0"/>
              <a:t>A </a:t>
            </a:r>
            <a:r>
              <a:rPr lang="hu-HU" sz="1800" b="1" dirty="0"/>
              <a:t>nemfémes</a:t>
            </a:r>
            <a:r>
              <a:rPr lang="hu-HU" sz="1800" dirty="0"/>
              <a:t> elemek közül csak a nemesgázok és a halogének nem egyesíthetők közvetlenül az </a:t>
            </a:r>
            <a:r>
              <a:rPr lang="hu-HU" sz="1800" dirty="0" err="1"/>
              <a:t>oxigénne</a:t>
            </a:r>
            <a:endParaRPr lang="hu-HU" sz="1800" dirty="0"/>
          </a:p>
          <a:p>
            <a:endParaRPr lang="hu-HU" dirty="0"/>
          </a:p>
          <a:p>
            <a:endParaRPr lang="hu-HU" dirty="0"/>
          </a:p>
        </p:txBody>
      </p:sp>
    </p:spTree>
    <p:extLst>
      <p:ext uri="{BB962C8B-B14F-4D97-AF65-F5344CB8AC3E}">
        <p14:creationId xmlns:p14="http://schemas.microsoft.com/office/powerpoint/2010/main" val="1611760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Oxigén </a:t>
            </a:r>
            <a:r>
              <a:rPr lang="hu-HU" dirty="0" err="1" smtClean="0"/>
              <a:t>Iv</a:t>
            </a:r>
            <a:endParaRPr lang="hu-HU" dirty="0"/>
          </a:p>
        </p:txBody>
      </p:sp>
      <p:sp>
        <p:nvSpPr>
          <p:cNvPr id="3" name="Tartalom helye 2"/>
          <p:cNvSpPr>
            <a:spLocks noGrp="1"/>
          </p:cNvSpPr>
          <p:nvPr>
            <p:ph idx="1"/>
          </p:nvPr>
        </p:nvSpPr>
        <p:spPr/>
        <p:txBody>
          <a:bodyPr>
            <a:normAutofit fontScale="92500" lnSpcReduction="10000"/>
          </a:bodyPr>
          <a:lstStyle/>
          <a:p>
            <a:r>
              <a:rPr lang="hu-HU" dirty="0"/>
              <a:t>Előfordulás:</a:t>
            </a:r>
          </a:p>
          <a:p>
            <a:pPr lvl="1">
              <a:lnSpc>
                <a:spcPct val="100000"/>
              </a:lnSpc>
              <a:spcBef>
                <a:spcPts val="0"/>
              </a:spcBef>
            </a:pPr>
            <a:r>
              <a:rPr lang="hu-HU" dirty="0"/>
              <a:t>A Földön a leggyakoribb, legnagyobb mennyiségben előforduló elem</a:t>
            </a:r>
          </a:p>
          <a:p>
            <a:pPr lvl="1">
              <a:lnSpc>
                <a:spcPct val="100000"/>
              </a:lnSpc>
              <a:spcBef>
                <a:spcPts val="0"/>
              </a:spcBef>
            </a:pPr>
            <a:r>
              <a:rPr lang="hu-HU" dirty="0"/>
              <a:t>Elemi állapotban, a levegőben 21 </a:t>
            </a:r>
            <a:r>
              <a:rPr lang="hu-HU" dirty="0" err="1"/>
              <a:t>térf</a:t>
            </a:r>
            <a:r>
              <a:rPr lang="hu-HU" dirty="0"/>
              <a:t>.%-</a:t>
            </a:r>
            <a:r>
              <a:rPr lang="hu-HU" dirty="0" err="1"/>
              <a:t>ban</a:t>
            </a:r>
            <a:r>
              <a:rPr lang="hu-HU" dirty="0"/>
              <a:t> van jelen.</a:t>
            </a:r>
          </a:p>
          <a:p>
            <a:pPr lvl="1">
              <a:lnSpc>
                <a:spcPct val="100000"/>
              </a:lnSpc>
              <a:spcBef>
                <a:spcPts val="0"/>
              </a:spcBef>
            </a:pPr>
            <a:r>
              <a:rPr lang="hu-HU" dirty="0"/>
              <a:t>Kötött állapotban rengeteg vegyületben fordul elő(pl. víz). Számos szerves vegyület alkotója</a:t>
            </a:r>
            <a:r>
              <a:rPr lang="hu-HU" dirty="0" smtClean="0"/>
              <a:t>.</a:t>
            </a:r>
            <a:endParaRPr lang="hu-HU" dirty="0"/>
          </a:p>
          <a:p>
            <a:r>
              <a:rPr lang="hu-HU" dirty="0"/>
              <a:t>Előállítás</a:t>
            </a:r>
          </a:p>
          <a:p>
            <a:pPr lvl="1"/>
            <a:r>
              <a:rPr lang="hu-HU" dirty="0"/>
              <a:t>Iparban cseppfolyósított levegőből</a:t>
            </a:r>
          </a:p>
          <a:p>
            <a:pPr lvl="1"/>
            <a:r>
              <a:rPr lang="hu-HU" dirty="0"/>
              <a:t>Laborban hidrogén-peroxidból katalizátorral (MnO</a:t>
            </a:r>
            <a:r>
              <a:rPr lang="hu-HU" baseline="-25000" dirty="0"/>
              <a:t>2</a:t>
            </a:r>
            <a:r>
              <a:rPr lang="hu-HU" dirty="0"/>
              <a:t>)</a:t>
            </a:r>
          </a:p>
          <a:p>
            <a:r>
              <a:rPr lang="hu-HU" dirty="0" smtClean="0"/>
              <a:t>Felhasználás</a:t>
            </a:r>
          </a:p>
          <a:p>
            <a:pPr lvl="1"/>
            <a:r>
              <a:rPr lang="hu-HU" dirty="0" err="1" smtClean="0"/>
              <a:t>qz</a:t>
            </a:r>
            <a:r>
              <a:rPr lang="hu-HU" dirty="0" smtClean="0"/>
              <a:t> </a:t>
            </a:r>
            <a:r>
              <a:rPr lang="hu-HU" dirty="0"/>
              <a:t>ipar magas hőmérsékletű lángok előállítására használja. </a:t>
            </a:r>
            <a:endParaRPr lang="hu-HU" dirty="0"/>
          </a:p>
          <a:p>
            <a:pPr lvl="1"/>
            <a:r>
              <a:rPr lang="hu-HU" dirty="0" smtClean="0"/>
              <a:t>Vegyipar </a:t>
            </a:r>
            <a:r>
              <a:rPr lang="hu-HU" dirty="0"/>
              <a:t>oxigént használ salétromsavgyártáshoz (ammónia oxidálására</a:t>
            </a:r>
            <a:r>
              <a:rPr lang="hu-HU" dirty="0" smtClean="0"/>
              <a:t>);</a:t>
            </a:r>
            <a:endParaRPr lang="hu-HU" dirty="0"/>
          </a:p>
          <a:p>
            <a:pPr lvl="1"/>
            <a:r>
              <a:rPr lang="hu-HU" dirty="0" smtClean="0"/>
              <a:t>Generátorgáz</a:t>
            </a:r>
            <a:r>
              <a:rPr lang="hu-HU" dirty="0"/>
              <a:t>, vízgáz, ammóniaszintézis-gáz </a:t>
            </a:r>
            <a:r>
              <a:rPr lang="hu-HU" dirty="0" smtClean="0"/>
              <a:t>előállításánál;</a:t>
            </a:r>
            <a:endParaRPr lang="hu-HU" dirty="0"/>
          </a:p>
          <a:p>
            <a:pPr lvl="1"/>
            <a:r>
              <a:rPr lang="hu-HU" dirty="0" smtClean="0"/>
              <a:t>Vasgyártás</a:t>
            </a:r>
            <a:r>
              <a:rPr lang="hu-HU" dirty="0"/>
              <a:t>, acélgyártás.</a:t>
            </a:r>
          </a:p>
          <a:p>
            <a:pPr lvl="1"/>
            <a:endParaRPr lang="hu-HU" dirty="0" smtClean="0"/>
          </a:p>
        </p:txBody>
      </p:sp>
    </p:spTree>
    <p:extLst>
      <p:ext uri="{BB962C8B-B14F-4D97-AF65-F5344CB8AC3E}">
        <p14:creationId xmlns:p14="http://schemas.microsoft.com/office/powerpoint/2010/main" val="2942715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003666" y="66104"/>
            <a:ext cx="8610600" cy="1293028"/>
          </a:xfrm>
        </p:spPr>
        <p:txBody>
          <a:bodyPr/>
          <a:lstStyle/>
          <a:p>
            <a:r>
              <a:rPr lang="hu-HU" dirty="0" smtClean="0"/>
              <a:t>Oxigén vegyületei</a:t>
            </a:r>
            <a:endParaRPr lang="hu-HU" dirty="0"/>
          </a:p>
        </p:txBody>
      </p:sp>
      <p:pic>
        <p:nvPicPr>
          <p:cNvPr id="4098" name="Picture 2" descr="https://www.sulinet.hu/tovabbtan/felveteli/ttkuj/24het/kemia/t3.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64623" y="1171458"/>
            <a:ext cx="5644343" cy="54713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0426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Kén I.</a:t>
            </a:r>
            <a:endParaRPr lang="hu-HU" dirty="0"/>
          </a:p>
        </p:txBody>
      </p:sp>
      <p:sp>
        <p:nvSpPr>
          <p:cNvPr id="3" name="Tartalom helye 2"/>
          <p:cNvSpPr>
            <a:spLocks noGrp="1"/>
          </p:cNvSpPr>
          <p:nvPr>
            <p:ph idx="1"/>
          </p:nvPr>
        </p:nvSpPr>
        <p:spPr/>
        <p:txBody>
          <a:bodyPr/>
          <a:lstStyle/>
          <a:p>
            <a:r>
              <a:rPr lang="hu-HU" dirty="0"/>
              <a:t>A kénnek többféle allotrop módosulata van, ezek közül szobahőmérsékleten a romboskén (a-kén) a stabilis. </a:t>
            </a:r>
            <a:endParaRPr lang="hu-HU" dirty="0" smtClean="0"/>
          </a:p>
          <a:p>
            <a:r>
              <a:rPr lang="hu-HU" dirty="0" smtClean="0"/>
              <a:t>A </a:t>
            </a:r>
            <a:r>
              <a:rPr lang="hu-HU" dirty="0"/>
              <a:t>rombos kén 95,5°C feletti hőmérsékleten egyhajlású vagy monoklin kénné (b-kén) alakul át. A monoklinkén hosszú, tűkristályokat alkot. </a:t>
            </a:r>
            <a:endParaRPr lang="hu-HU" dirty="0" smtClean="0"/>
          </a:p>
          <a:p>
            <a:r>
              <a:rPr lang="hu-HU" dirty="0" smtClean="0"/>
              <a:t>A </a:t>
            </a:r>
            <a:r>
              <a:rPr lang="hu-HU" dirty="0"/>
              <a:t>monoklin tűkristályok átlátszóságukat néhány nap alatt elvesztik, mert rombos kénmódosulattá alakulnak át. Külső alakjukat azonban kristályszerkezetük megváltozása után is megtartják, e jelenséget a kristálytan álalakúságnak, </a:t>
            </a:r>
            <a:r>
              <a:rPr lang="hu-HU" b="1" dirty="0"/>
              <a:t>pszeudomorfiának</a:t>
            </a:r>
            <a:r>
              <a:rPr lang="hu-HU" dirty="0"/>
              <a:t> nevezi.</a:t>
            </a:r>
            <a:r>
              <a:rPr lang="hu-HU" dirty="0"/>
              <a:t/>
            </a:r>
            <a:br>
              <a:rPr lang="hu-HU" dirty="0"/>
            </a:br>
            <a:endParaRPr lang="hu-HU" dirty="0" smtClean="0"/>
          </a:p>
          <a:p>
            <a:r>
              <a:rPr lang="hu-HU" dirty="0" smtClean="0"/>
              <a:t>A </a:t>
            </a:r>
            <a:r>
              <a:rPr lang="hu-HU" dirty="0"/>
              <a:t>kén négyféle, 32-, 33-, 34- és 36-os tömegszámú izotópok keveréke. Ezek között a </a:t>
            </a:r>
            <a:r>
              <a:rPr lang="hu-HU" baseline="30000" dirty="0"/>
              <a:t>32</a:t>
            </a:r>
            <a:r>
              <a:rPr lang="hu-HU" dirty="0"/>
              <a:t>S izotóp mennyisége túlnyomó.</a:t>
            </a:r>
            <a:endParaRPr lang="hu-HU" dirty="0"/>
          </a:p>
        </p:txBody>
      </p:sp>
    </p:spTree>
    <p:extLst>
      <p:ext uri="{BB962C8B-B14F-4D97-AF65-F5344CB8AC3E}">
        <p14:creationId xmlns:p14="http://schemas.microsoft.com/office/powerpoint/2010/main" val="2935285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Kén II.</a:t>
            </a:r>
            <a:endParaRPr lang="hu-HU" dirty="0"/>
          </a:p>
        </p:txBody>
      </p:sp>
      <p:sp>
        <p:nvSpPr>
          <p:cNvPr id="3" name="Tartalom helye 2"/>
          <p:cNvSpPr>
            <a:spLocks noGrp="1"/>
          </p:cNvSpPr>
          <p:nvPr>
            <p:ph idx="1"/>
          </p:nvPr>
        </p:nvSpPr>
        <p:spPr>
          <a:xfrm>
            <a:off x="685800" y="2194560"/>
            <a:ext cx="10820400" cy="4389120"/>
          </a:xfrm>
        </p:spPr>
        <p:txBody>
          <a:bodyPr>
            <a:normAutofit fontScale="32500" lnSpcReduction="20000"/>
          </a:bodyPr>
          <a:lstStyle/>
          <a:p>
            <a:r>
              <a:rPr lang="hu-HU" sz="4300" dirty="0"/>
              <a:t>A rombos és a monoklin kén egyaránt jellegzetesen sárga színű, üvegfényű, kis keménységű, rideg anyag.</a:t>
            </a:r>
            <a:br>
              <a:rPr lang="hu-HU" sz="4300" dirty="0"/>
            </a:br>
            <a:endParaRPr lang="hu-HU" sz="4300" dirty="0"/>
          </a:p>
          <a:p>
            <a:r>
              <a:rPr lang="hu-HU" sz="4300" dirty="0"/>
              <a:t>A hőt és az elektromosságot nem vezeti.</a:t>
            </a:r>
            <a:br>
              <a:rPr lang="hu-HU" sz="4300" dirty="0"/>
            </a:br>
            <a:endParaRPr lang="hu-HU" sz="4300" dirty="0"/>
          </a:p>
          <a:p>
            <a:r>
              <a:rPr lang="hu-HU" sz="4300" dirty="0"/>
              <a:t>Vízben nem oldódik; jól oldja a szén-diszulfid (CS</a:t>
            </a:r>
            <a:r>
              <a:rPr lang="hu-HU" sz="4300" baseline="-25000" dirty="0"/>
              <a:t>2</a:t>
            </a:r>
            <a:r>
              <a:rPr lang="hu-HU" sz="4300" dirty="0"/>
              <a:t>) és a kén-</a:t>
            </a:r>
            <a:r>
              <a:rPr lang="hu-HU" sz="4300" dirty="0" err="1"/>
              <a:t>diklorid</a:t>
            </a:r>
            <a:r>
              <a:rPr lang="hu-HU" sz="4300" dirty="0"/>
              <a:t> (SCl</a:t>
            </a:r>
            <a:r>
              <a:rPr lang="hu-HU" sz="4300" baseline="-25000" dirty="0"/>
              <a:t>2</a:t>
            </a:r>
            <a:r>
              <a:rPr lang="hu-HU" sz="4300" dirty="0"/>
              <a:t>), többé-kevésbé egyes szerves oldószerek is.</a:t>
            </a:r>
            <a:br>
              <a:rPr lang="hu-HU" sz="4300" dirty="0"/>
            </a:br>
            <a:endParaRPr lang="hu-HU" sz="4300" dirty="0"/>
          </a:p>
          <a:p>
            <a:r>
              <a:rPr lang="hu-HU" sz="4300" dirty="0"/>
              <a:t>Mindkét allotrop módosulat molekularácsos. A kristályok rácspontjaiban 8 kénatomból álló kénmolekulák foglalnak helyet (S</a:t>
            </a:r>
            <a:r>
              <a:rPr lang="hu-HU" sz="4300" baseline="-25000" dirty="0"/>
              <a:t>8</a:t>
            </a:r>
            <a:r>
              <a:rPr lang="hu-HU" sz="4300" dirty="0"/>
              <a:t>). A nyolcatomos kénmolekulák gyűrű alakúak</a:t>
            </a:r>
            <a:br>
              <a:rPr lang="hu-HU" sz="4300" dirty="0"/>
            </a:br>
            <a:endParaRPr lang="hu-HU" sz="4300" dirty="0"/>
          </a:p>
          <a:p>
            <a:r>
              <a:rPr lang="hu-HU" sz="4300" dirty="0"/>
              <a:t>A két módosulat op.-ja különböző: a rombos kéné 112,8°C, a monoklin kéné 118,95°C.</a:t>
            </a:r>
            <a:br>
              <a:rPr lang="hu-HU" sz="4300" dirty="0"/>
            </a:br>
            <a:endParaRPr lang="hu-HU" sz="4300" dirty="0"/>
          </a:p>
          <a:p>
            <a:r>
              <a:rPr lang="hu-HU" sz="4300" dirty="0"/>
              <a:t>Ha a ként óvatosan úgy olvasztjuk meg, hogy az olvadék hőmérséklete ne emelkedjék sokkal az olvadáspont fölé, akkor a kén világossárga, kis viszkozitású folyadékká olvad (az olvadék nyolcatomos gyűrűmolekulák halmaza). Ha ezt az olvadékot tovább melegítjük, akkor 150°C felett barnulni és sűrűsödni kezd (a gyűrűk kezdenek felhasadni), 190°C körül viszkozitása olyan nagyra nő, hogy ki sem önthető (a felhasadt gyűrűkből láncok keletkeznek, amelyek egymásra csavarodnak, összefonódnak). További hevítéskor színe tovább sötétedik, viszkozitása azonban csökkenni kezd, újra hígan folyóvá válik (a hosszú láncok darabokra szakadnak).</a:t>
            </a:r>
            <a:br>
              <a:rPr lang="hu-HU" sz="4300" dirty="0"/>
            </a:br>
            <a:endParaRPr lang="hu-HU" sz="4300" dirty="0"/>
          </a:p>
          <a:p>
            <a:r>
              <a:rPr lang="hu-HU" sz="4300" dirty="0"/>
              <a:t>444,6°C-on forr. Gőze vörösbarna színű, hirtelen lehűtéskor szublimálnak.</a:t>
            </a:r>
            <a:br>
              <a:rPr lang="hu-HU" sz="4300" dirty="0"/>
            </a:br>
            <a:endParaRPr lang="hu-HU" sz="4300" dirty="0"/>
          </a:p>
          <a:p>
            <a:r>
              <a:rPr lang="hu-HU" sz="4300" dirty="0"/>
              <a:t>Ha a forráspontja </a:t>
            </a:r>
            <a:r>
              <a:rPr lang="hu-HU" sz="4300" dirty="0" err="1"/>
              <a:t>közeléig</a:t>
            </a:r>
            <a:r>
              <a:rPr lang="hu-HU" sz="4300" dirty="0"/>
              <a:t> hevített kénolvadékot hirtelen lehűtjük, akkor </a:t>
            </a:r>
            <a:r>
              <a:rPr lang="hu-HU" sz="4300" dirty="0" err="1"/>
              <a:t>gumiszerűen</a:t>
            </a:r>
            <a:r>
              <a:rPr lang="hu-HU" sz="4300" dirty="0"/>
              <a:t> nyúlós, ragadós alaktalan vagy amorf kénné alakul át. Ez szobahőmérsékleten rombos kénné alakul át.</a:t>
            </a:r>
          </a:p>
          <a:p>
            <a:endParaRPr lang="hu-HU" dirty="0"/>
          </a:p>
        </p:txBody>
      </p:sp>
    </p:spTree>
    <p:extLst>
      <p:ext uri="{BB962C8B-B14F-4D97-AF65-F5344CB8AC3E}">
        <p14:creationId xmlns:p14="http://schemas.microsoft.com/office/powerpoint/2010/main" val="2265606012"/>
      </p:ext>
    </p:extLst>
  </p:cSld>
  <p:clrMapOvr>
    <a:masterClrMapping/>
  </p:clrMapOvr>
</p:sld>
</file>

<file path=ppt/theme/theme1.xml><?xml version="1.0" encoding="utf-8"?>
<a:theme xmlns:a="http://schemas.openxmlformats.org/drawingml/2006/main" name="Kondenzcsík">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Kondenzcsík</Template>
  <TotalTime>35</TotalTime>
  <Words>350</Words>
  <Application>Microsoft Office PowerPoint</Application>
  <PresentationFormat>Szélesvásznú</PresentationFormat>
  <Paragraphs>74</Paragraphs>
  <Slides>12</Slides>
  <Notes>0</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12</vt:i4>
      </vt:variant>
    </vt:vector>
  </HeadingPairs>
  <TitlesOfParts>
    <vt:vector size="16" baseType="lpstr">
      <vt:lpstr>Arial</vt:lpstr>
      <vt:lpstr>Century Gothic</vt:lpstr>
      <vt:lpstr>Times New Roman</vt:lpstr>
      <vt:lpstr>Kondenzcsík</vt:lpstr>
      <vt:lpstr>Oxigéncsoport elemei és vegyületei</vt:lpstr>
      <vt:lpstr>Általános leírás</vt:lpstr>
      <vt:lpstr>Oxigén I.</vt:lpstr>
      <vt:lpstr>Oxigén II.</vt:lpstr>
      <vt:lpstr>Oxigén III.</vt:lpstr>
      <vt:lpstr>Oxigén Iv</vt:lpstr>
      <vt:lpstr>Oxigén vegyületei</vt:lpstr>
      <vt:lpstr>Kén I.</vt:lpstr>
      <vt:lpstr>Kén II.</vt:lpstr>
      <vt:lpstr>Kén III.</vt:lpstr>
      <vt:lpstr>KÉN IV</vt:lpstr>
      <vt:lpstr>Kén vegyületei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Oxigéncsoport elemei és vegyületei</dc:title>
  <dc:creator>Horváth Balázs</dc:creator>
  <cp:lastModifiedBy>Horváth Balázs</cp:lastModifiedBy>
  <cp:revision>4</cp:revision>
  <dcterms:created xsi:type="dcterms:W3CDTF">2020-10-18T08:27:12Z</dcterms:created>
  <dcterms:modified xsi:type="dcterms:W3CDTF">2020-10-18T09:02:42Z</dcterms:modified>
</cp:coreProperties>
</file>