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Alkáliföldfémek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Balázs(2020.11.16)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745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II/A csoport elemei</a:t>
            </a:r>
          </a:p>
          <a:p>
            <a:r>
              <a:rPr lang="hu-HU" dirty="0"/>
              <a:t>Nevüket onnan kapták, hogy legtöbb vegyületük (pl. oxidjaik, hidroxidjaik) vizes oldata lúgos kémhatású, és gyakori kőzetalkotók</a:t>
            </a:r>
            <a:r>
              <a:rPr lang="hu-HU" dirty="0" smtClean="0"/>
              <a:t>.</a:t>
            </a:r>
          </a:p>
          <a:p>
            <a:r>
              <a:rPr lang="hu-HU" dirty="0"/>
              <a:t>berillium (Be), a magnézium (Mg), a kalcium (</a:t>
            </a:r>
            <a:r>
              <a:rPr lang="hu-HU" dirty="0" err="1"/>
              <a:t>Ca</a:t>
            </a:r>
            <a:r>
              <a:rPr lang="hu-HU" dirty="0"/>
              <a:t>), a stroncium (</a:t>
            </a:r>
            <a:r>
              <a:rPr lang="hu-HU" dirty="0" err="1"/>
              <a:t>Sr</a:t>
            </a:r>
            <a:r>
              <a:rPr lang="hu-HU" dirty="0"/>
              <a:t>) és a bárium (</a:t>
            </a:r>
            <a:r>
              <a:rPr lang="hu-HU" dirty="0" err="1"/>
              <a:t>Ba</a:t>
            </a:r>
            <a:r>
              <a:rPr lang="hu-HU" dirty="0"/>
              <a:t>) 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582092"/>
            <a:ext cx="74866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189437"/>
            <a:ext cx="8534400" cy="1507067"/>
          </a:xfrm>
        </p:spPr>
        <p:txBody>
          <a:bodyPr/>
          <a:lstStyle/>
          <a:p>
            <a:r>
              <a:rPr lang="hu-HU" dirty="0" smtClean="0"/>
              <a:t>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5696" y="1088967"/>
            <a:ext cx="8534400" cy="1690871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/>
              <a:t>legkülső </a:t>
            </a:r>
            <a:r>
              <a:rPr lang="hu-HU" dirty="0" smtClean="0"/>
              <a:t>elektronhéjukon </a:t>
            </a:r>
            <a:r>
              <a:rPr lang="hu-HU" dirty="0"/>
              <a:t>két </a:t>
            </a:r>
            <a:r>
              <a:rPr lang="hu-HU" dirty="0" smtClean="0"/>
              <a:t>vegyértékelektron található</a:t>
            </a:r>
          </a:p>
          <a:p>
            <a:r>
              <a:rPr lang="hu-HU" dirty="0" smtClean="0"/>
              <a:t>Elektronegativitásuk </a:t>
            </a:r>
            <a:r>
              <a:rPr lang="hu-HU" dirty="0"/>
              <a:t>értéke csoporton belül fentről lefelé </a:t>
            </a:r>
            <a:r>
              <a:rPr lang="hu-HU" dirty="0" smtClean="0"/>
              <a:t>csökken</a:t>
            </a:r>
          </a:p>
          <a:p>
            <a:r>
              <a:rPr lang="hu-HU" dirty="0"/>
              <a:t>Reakciókészségük miatt csak vegyületeikben fordulnak elő.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05" y="2779838"/>
            <a:ext cx="759142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7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Fémrácsot alkotnak, fémes tulajdonságúak.</a:t>
            </a:r>
          </a:p>
          <a:p>
            <a:r>
              <a:rPr lang="hu-HU" dirty="0"/>
              <a:t>A levegőn védő oxidréteg képződik felületükön (Be, Mg).</a:t>
            </a:r>
          </a:p>
          <a:p>
            <a:r>
              <a:rPr lang="hu-HU" dirty="0"/>
              <a:t>Reakcióba lépnek:</a:t>
            </a:r>
          </a:p>
          <a:p>
            <a:pPr lvl="1"/>
            <a:r>
              <a:rPr lang="hu-HU" dirty="0"/>
              <a:t>vízzel,</a:t>
            </a:r>
          </a:p>
          <a:p>
            <a:pPr lvl="1"/>
            <a:r>
              <a:rPr lang="hu-HU" dirty="0"/>
              <a:t>oxigénnel,</a:t>
            </a:r>
          </a:p>
          <a:p>
            <a:pPr lvl="1"/>
            <a:r>
              <a:rPr lang="hu-HU" dirty="0"/>
              <a:t>savakkal.</a:t>
            </a:r>
          </a:p>
          <a:p>
            <a:r>
              <a:rPr lang="hu-HU" dirty="0" err="1"/>
              <a:t>Élettanilag</a:t>
            </a:r>
            <a:r>
              <a:rPr lang="hu-HU" dirty="0"/>
              <a:t> fontos elemek: Mg, </a:t>
            </a:r>
            <a:r>
              <a:rPr lang="hu-HU" dirty="0" err="1"/>
              <a:t>Ca</a:t>
            </a:r>
            <a:r>
              <a:rPr lang="hu-HU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57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Fontosabb vegyületeik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mészkő (CaCO</a:t>
            </a:r>
            <a:r>
              <a:rPr lang="hu-HU" baseline="-25000" dirty="0"/>
              <a:t>3</a:t>
            </a:r>
            <a:r>
              <a:rPr lang="hu-HU" dirty="0"/>
              <a:t>)</a:t>
            </a:r>
          </a:p>
          <a:p>
            <a:r>
              <a:rPr lang="hu-HU" dirty="0"/>
              <a:t>égetett mész (</a:t>
            </a:r>
            <a:r>
              <a:rPr lang="hu-HU" dirty="0" err="1"/>
              <a:t>CaO</a:t>
            </a:r>
            <a:r>
              <a:rPr lang="hu-HU" dirty="0"/>
              <a:t>)</a:t>
            </a:r>
          </a:p>
          <a:p>
            <a:r>
              <a:rPr lang="hu-HU" dirty="0"/>
              <a:t>oltott mész (</a:t>
            </a:r>
            <a:r>
              <a:rPr lang="hu-HU" dirty="0" err="1"/>
              <a:t>Ca</a:t>
            </a:r>
            <a:r>
              <a:rPr lang="hu-HU" dirty="0"/>
              <a:t>(OH)</a:t>
            </a:r>
            <a:r>
              <a:rPr lang="hu-HU" baseline="-25000" dirty="0"/>
              <a:t>2</a:t>
            </a:r>
            <a:r>
              <a:rPr lang="hu-HU" dirty="0"/>
              <a:t>)</a:t>
            </a:r>
          </a:p>
          <a:p>
            <a:r>
              <a:rPr lang="hu-HU" dirty="0"/>
              <a:t>gipsz (CaSO</a:t>
            </a:r>
            <a:r>
              <a:rPr lang="hu-HU" baseline="-25000" dirty="0"/>
              <a:t>4</a:t>
            </a:r>
            <a:r>
              <a:rPr lang="hu-HU" dirty="0"/>
              <a:t> ・ 2 H</a:t>
            </a:r>
            <a:r>
              <a:rPr lang="hu-HU" baseline="-25000" dirty="0"/>
              <a:t>2</a:t>
            </a:r>
            <a:r>
              <a:rPr lang="hu-HU" dirty="0"/>
              <a:t>O)</a:t>
            </a:r>
          </a:p>
          <a:p>
            <a:r>
              <a:rPr lang="hu-HU" dirty="0"/>
              <a:t>keserűsó (MgSO</a:t>
            </a:r>
            <a:r>
              <a:rPr lang="hu-HU" baseline="-25000" dirty="0"/>
              <a:t>4</a:t>
            </a:r>
            <a:r>
              <a:rPr lang="hu-HU" dirty="0"/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3363006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132</Words>
  <Application>Microsoft Office PowerPoint</Application>
  <PresentationFormat>Szélesvásznú</PresentationFormat>
  <Paragraphs>22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Szelet</vt:lpstr>
      <vt:lpstr>Alkáliföldfémek</vt:lpstr>
      <vt:lpstr>PowerPoint-bemutató</vt:lpstr>
      <vt:lpstr>Tulajdonságaik</vt:lpstr>
      <vt:lpstr>PowerPoint-bemutató</vt:lpstr>
      <vt:lpstr>Fontosabb vegyületeik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Alkáliföldfémek</dc:title>
  <dc:creator>Horváth Balázs</dc:creator>
  <cp:lastModifiedBy>Horváth Balázs</cp:lastModifiedBy>
  <cp:revision>2</cp:revision>
  <dcterms:created xsi:type="dcterms:W3CDTF">2020-11-16T09:47:52Z</dcterms:created>
  <dcterms:modified xsi:type="dcterms:W3CDTF">2020-11-16T10:05:58Z</dcterms:modified>
</cp:coreProperties>
</file>