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2020. 08. 04.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874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2020. 08. 04.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929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2020. 08. 04.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1786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2020. 08. 04.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665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2020. 08. 04.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5100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2020. 08. 04.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801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2020. 08. 04.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734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2020. 08. 04.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0988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2020. 08. 04.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168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2020. 08. 04.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1281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2020. 08. 04.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008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D03C5-CB46-487A-A26F-779FD8DC24CC}" type="datetimeFigureOut">
              <a:rPr lang="hu-HU" smtClean="0"/>
              <a:t>2020. 08. 04.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978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Kristályvizes sók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Horváth Balázs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01365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Megoldás3</a:t>
            </a:r>
            <a:r>
              <a:rPr lang="hu-HU" b="1" dirty="0" smtClean="0"/>
              <a:t>(kristályvíz kiszámítása)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3,57 g Na</a:t>
            </a:r>
            <a:r>
              <a:rPr lang="hu-HU" sz="1400" dirty="0" smtClean="0"/>
              <a:t>2</a:t>
            </a:r>
            <a:r>
              <a:rPr lang="hu-HU" dirty="0" smtClean="0"/>
              <a:t>CO</a:t>
            </a:r>
            <a:r>
              <a:rPr lang="hu-HU" sz="1400" dirty="0" smtClean="0"/>
              <a:t>3</a:t>
            </a:r>
            <a:r>
              <a:rPr lang="hu-HU" dirty="0" smtClean="0"/>
              <a:t> –m van és ehhez 10-3,71 vizet adok=6,29 g víz</a:t>
            </a:r>
          </a:p>
          <a:p>
            <a:r>
              <a:rPr lang="hu-HU" dirty="0" smtClean="0"/>
              <a:t>Most jön a keresztbe szorzás: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3,57 g </a:t>
            </a:r>
            <a:r>
              <a:rPr lang="hu-HU" dirty="0" smtClean="0"/>
              <a:t>Na</a:t>
            </a:r>
            <a:r>
              <a:rPr lang="hu-HU" sz="1400" dirty="0" smtClean="0"/>
              <a:t>2</a:t>
            </a:r>
            <a:r>
              <a:rPr lang="hu-HU" dirty="0" smtClean="0"/>
              <a:t>CO</a:t>
            </a:r>
            <a:r>
              <a:rPr lang="hu-HU" sz="1400" dirty="0" smtClean="0"/>
              <a:t>3                   </a:t>
            </a:r>
            <a:r>
              <a:rPr lang="hu-HU" dirty="0"/>
              <a:t>6,29 g </a:t>
            </a:r>
            <a:r>
              <a:rPr lang="hu-HU" dirty="0" smtClean="0"/>
              <a:t>H</a:t>
            </a:r>
            <a:r>
              <a:rPr lang="hu-HU" sz="1600" dirty="0" smtClean="0"/>
              <a:t>2</a:t>
            </a:r>
            <a:r>
              <a:rPr lang="hu-HU" dirty="0" smtClean="0"/>
              <a:t>O</a:t>
            </a:r>
          </a:p>
          <a:p>
            <a:pPr marL="0" indent="0">
              <a:buNone/>
            </a:pPr>
            <a:r>
              <a:rPr lang="hu-HU" dirty="0" smtClean="0"/>
              <a:t>106 g(1 mol)Na</a:t>
            </a:r>
            <a:r>
              <a:rPr lang="hu-HU" sz="1400" dirty="0" smtClean="0"/>
              <a:t>2</a:t>
            </a:r>
            <a:r>
              <a:rPr lang="hu-HU" dirty="0" smtClean="0"/>
              <a:t>CO</a:t>
            </a:r>
            <a:r>
              <a:rPr lang="hu-HU" sz="1400" dirty="0" smtClean="0"/>
              <a:t>3               </a:t>
            </a:r>
            <a:r>
              <a:rPr lang="hu-HU" dirty="0" smtClean="0"/>
              <a:t>x</a:t>
            </a:r>
            <a:r>
              <a:rPr lang="hu-HU" sz="1400" dirty="0" smtClean="0"/>
              <a:t> g</a:t>
            </a:r>
            <a:r>
              <a:rPr lang="hu-HU" dirty="0" smtClean="0"/>
              <a:t>H</a:t>
            </a:r>
            <a:r>
              <a:rPr lang="hu-HU" sz="1600" dirty="0" smtClean="0"/>
              <a:t>2</a:t>
            </a:r>
            <a:r>
              <a:rPr lang="hu-HU" dirty="0" smtClean="0"/>
              <a:t>O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X=(106*6,29)/3,57=179,71g H</a:t>
            </a:r>
            <a:r>
              <a:rPr lang="hu-HU" sz="1400" dirty="0" smtClean="0"/>
              <a:t>2</a:t>
            </a:r>
            <a:r>
              <a:rPr lang="hu-HU" dirty="0" smtClean="0"/>
              <a:t>O        </a:t>
            </a:r>
            <a:r>
              <a:rPr lang="hu-HU" dirty="0" err="1" smtClean="0"/>
              <a:t>kb</a:t>
            </a:r>
            <a:r>
              <a:rPr lang="hu-HU" dirty="0" smtClean="0"/>
              <a:t> 10 mol H</a:t>
            </a:r>
            <a:r>
              <a:rPr lang="hu-HU" sz="1400" dirty="0" smtClean="0"/>
              <a:t>2</a:t>
            </a:r>
            <a:r>
              <a:rPr lang="hu-HU" dirty="0" smtClean="0"/>
              <a:t>O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>
                <a:solidFill>
                  <a:srgbClr val="00B050"/>
                </a:solidFill>
              </a:rPr>
              <a:t>Na</a:t>
            </a:r>
            <a:r>
              <a:rPr lang="hu-HU" sz="1400" dirty="0">
                <a:solidFill>
                  <a:srgbClr val="00B050"/>
                </a:solidFill>
              </a:rPr>
              <a:t>2</a:t>
            </a:r>
            <a:r>
              <a:rPr lang="hu-HU" dirty="0">
                <a:solidFill>
                  <a:srgbClr val="00B050"/>
                </a:solidFill>
              </a:rPr>
              <a:t>CO</a:t>
            </a:r>
            <a:r>
              <a:rPr lang="hu-HU" sz="1400" dirty="0">
                <a:solidFill>
                  <a:srgbClr val="00B050"/>
                </a:solidFill>
              </a:rPr>
              <a:t>3</a:t>
            </a:r>
            <a:r>
              <a:rPr lang="hu-HU" dirty="0">
                <a:solidFill>
                  <a:srgbClr val="00B050"/>
                </a:solidFill>
              </a:rPr>
              <a:t>    *    10 H</a:t>
            </a:r>
            <a:r>
              <a:rPr lang="hu-HU" sz="1400" dirty="0">
                <a:solidFill>
                  <a:srgbClr val="00B050"/>
                </a:solidFill>
              </a:rPr>
              <a:t>2</a:t>
            </a:r>
            <a:r>
              <a:rPr lang="hu-HU" dirty="0">
                <a:solidFill>
                  <a:srgbClr val="00B050"/>
                </a:solidFill>
              </a:rPr>
              <a:t>O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2951018" y="3408218"/>
            <a:ext cx="5652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>
            <a:off x="3751811" y="3909753"/>
            <a:ext cx="5652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nyíllal 6"/>
          <p:cNvCxnSpPr/>
          <p:nvPr/>
        </p:nvCxnSpPr>
        <p:spPr>
          <a:xfrm>
            <a:off x="5633259" y="4826925"/>
            <a:ext cx="5652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914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 egyáltalán a kristályvizes só?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kristályvíz a kristályrácsba, a rácspontok </a:t>
            </a:r>
            <a:r>
              <a:rPr lang="hu-HU" dirty="0" smtClean="0"/>
              <a:t>közé meghatározott </a:t>
            </a:r>
            <a:r>
              <a:rPr lang="hu-HU" dirty="0"/>
              <a:t>arányban beépülő </a:t>
            </a:r>
            <a:r>
              <a:rPr lang="hu-HU" dirty="0" smtClean="0"/>
              <a:t>víz.</a:t>
            </a:r>
          </a:p>
          <a:p>
            <a:r>
              <a:rPr lang="hu-HU" dirty="0"/>
              <a:t>Nagyon sok kristály tartalmaz vizet különböző </a:t>
            </a:r>
            <a:r>
              <a:rPr lang="hu-HU" dirty="0" smtClean="0"/>
              <a:t>mennyiségekben, legegyszerűbb példa a gipsz(CaSO</a:t>
            </a:r>
            <a:r>
              <a:rPr lang="hu-HU" baseline="-25000" dirty="0" smtClean="0"/>
              <a:t>4</a:t>
            </a:r>
            <a:r>
              <a:rPr lang="hu-HU" dirty="0" smtClean="0"/>
              <a:t>·2H</a:t>
            </a:r>
            <a:r>
              <a:rPr lang="hu-HU" baseline="-25000" dirty="0" smtClean="0"/>
              <a:t>2</a:t>
            </a:r>
            <a:r>
              <a:rPr lang="hu-HU" dirty="0" smtClean="0"/>
              <a:t>O).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hu-HU" altLang="hu-HU" dirty="0" smtClean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altLang="hu-HU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gipsz (CaSO</a:t>
            </a:r>
            <a:r>
              <a:rPr lang="hu-HU" altLang="hu-HU" baseline="-300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hu-HU" altLang="hu-HU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·2H</a:t>
            </a:r>
            <a:r>
              <a:rPr lang="hu-HU" altLang="hu-HU" baseline="-300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u-HU" altLang="hu-HU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O) 100 °C fölött a kristályvíz nagy részét elveszti </a:t>
            </a:r>
            <a:r>
              <a:rPr lang="hu-HU" altLang="hu-HU" dirty="0" smtClean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u-HU" altLang="hu-HU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</a:t>
            </a:r>
            <a:r>
              <a:rPr lang="hu-HU" altLang="hu-HU" baseline="-300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hu-HU" altLang="hu-HU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·1/2H</a:t>
            </a:r>
            <a:r>
              <a:rPr lang="hu-HU" altLang="hu-HU" baseline="-300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u-HU" altLang="hu-HU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O), ez vízzel keverve néhány perc alatt visszaalakul gipsszé. </a:t>
            </a:r>
            <a:endParaRPr kumimoji="0" lang="hu-HU" alt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hu-HU" altLang="hu-HU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 a folyamat adja a gipsz formába öntésének alapját: </a:t>
            </a:r>
            <a:endParaRPr kumimoji="0" lang="hu-HU" alt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hu-HU" altLang="hu-HU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hu-HU" altLang="hu-HU" sz="6000" b="0" i="0" u="none" strike="noStrike" cap="none" normalizeH="0" baseline="0" dirty="0" smtClean="0">
              <a:ln>
                <a:noFill/>
              </a:ln>
              <a:solidFill>
                <a:srgbClr val="2021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dirty="0"/>
          </a:p>
        </p:txBody>
      </p:sp>
      <p:sp>
        <p:nvSpPr>
          <p:cNvPr id="7" name="AutoShape 5" descr="{\displaystyle {\ce {2 CaSO4.1/2 H2O + 3 H2O -&gt; 2 CaSO4.2 H2O}}}"/>
          <p:cNvSpPr>
            <a:spLocks noChangeAspect="1" noChangeArrowheads="1"/>
          </p:cNvSpPr>
          <p:nvPr/>
        </p:nvSpPr>
        <p:spPr bwMode="auto">
          <a:xfrm>
            <a:off x="34925" y="7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9330" y="5546136"/>
            <a:ext cx="6133040" cy="63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14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Gipsz formába öntése</a:t>
            </a:r>
            <a:endParaRPr lang="hu-HU" dirty="0"/>
          </a:p>
        </p:txBody>
      </p:sp>
      <p:pic>
        <p:nvPicPr>
          <p:cNvPr id="6" name="Tartalom helye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0406" y="3326676"/>
            <a:ext cx="9736956" cy="1802516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838200" y="2829113"/>
            <a:ext cx="6374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 CaSO</a:t>
            </a:r>
            <a:r>
              <a:rPr lang="pt-BR" baseline="-25000" dirty="0"/>
              <a:t>4</a:t>
            </a:r>
            <a:r>
              <a:rPr lang="pt-BR" b="1" baseline="30000" dirty="0"/>
              <a:t>.</a:t>
            </a:r>
            <a:r>
              <a:rPr lang="pt-BR" dirty="0"/>
              <a:t> 1/2 H</a:t>
            </a:r>
            <a:r>
              <a:rPr lang="pt-BR" baseline="-25000" dirty="0"/>
              <a:t>2</a:t>
            </a:r>
            <a:r>
              <a:rPr lang="pt-BR" dirty="0"/>
              <a:t>O + 3 H</a:t>
            </a:r>
            <a:r>
              <a:rPr lang="pt-BR" baseline="-25000" dirty="0"/>
              <a:t>2</a:t>
            </a:r>
            <a:r>
              <a:rPr lang="pt-BR" dirty="0"/>
              <a:t>O -&gt; 2 CaSO</a:t>
            </a:r>
            <a:r>
              <a:rPr lang="pt-BR" baseline="-25000" dirty="0"/>
              <a:t>4</a:t>
            </a:r>
            <a:r>
              <a:rPr lang="pt-BR" dirty="0"/>
              <a:t> </a:t>
            </a:r>
            <a:r>
              <a:rPr lang="pt-BR" b="1" baseline="30000" dirty="0"/>
              <a:t>.</a:t>
            </a:r>
            <a:r>
              <a:rPr lang="pt-BR" dirty="0"/>
              <a:t>2 H</a:t>
            </a:r>
            <a:r>
              <a:rPr lang="pt-BR" baseline="-25000" dirty="0"/>
              <a:t>2</a:t>
            </a:r>
            <a:r>
              <a:rPr lang="pt-BR" dirty="0"/>
              <a:t>O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5523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53g vízmentes nátrium karbonáthoz 100 g vizet adunk. Elegendő-e ahhoz, hogy teljes egészében </a:t>
            </a:r>
            <a:r>
              <a:rPr lang="hu-HU" dirty="0" err="1" smtClean="0"/>
              <a:t>kristályvíztartalmú</a:t>
            </a:r>
            <a:r>
              <a:rPr lang="hu-HU" dirty="0" smtClean="0"/>
              <a:t> (Na</a:t>
            </a:r>
            <a:r>
              <a:rPr lang="hu-HU" sz="1400" dirty="0" smtClean="0"/>
              <a:t>2</a:t>
            </a:r>
            <a:r>
              <a:rPr lang="hu-HU" dirty="0" smtClean="0"/>
              <a:t>CO</a:t>
            </a:r>
            <a:r>
              <a:rPr lang="hu-HU" sz="1400" dirty="0" smtClean="0"/>
              <a:t>3</a:t>
            </a:r>
            <a:r>
              <a:rPr lang="hu-HU" dirty="0" smtClean="0"/>
              <a:t>*10 H</a:t>
            </a:r>
            <a:r>
              <a:rPr lang="hu-HU" sz="1400" dirty="0" smtClean="0"/>
              <a:t>2</a:t>
            </a:r>
            <a:r>
              <a:rPr lang="hu-HU" dirty="0" smtClean="0"/>
              <a:t>O) sóvá alakuljon a kiindulási só?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0669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Megoldás 1(</a:t>
            </a:r>
            <a:r>
              <a:rPr lang="hu-HU" b="1" dirty="0" smtClean="0"/>
              <a:t>Írjuk fel az adatokat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Na</a:t>
            </a:r>
            <a:r>
              <a:rPr lang="hu-HU" sz="1400" dirty="0" smtClean="0"/>
              <a:t>2      </a:t>
            </a:r>
            <a:r>
              <a:rPr lang="hu-HU" dirty="0" smtClean="0"/>
              <a:t>C    O</a:t>
            </a:r>
            <a:r>
              <a:rPr lang="hu-HU" sz="1400" dirty="0" smtClean="0"/>
              <a:t>3              </a:t>
            </a:r>
            <a:r>
              <a:rPr lang="hu-HU" dirty="0" smtClean="0"/>
              <a:t>*       10 H</a:t>
            </a:r>
            <a:r>
              <a:rPr lang="hu-HU" sz="1400" dirty="0" smtClean="0"/>
              <a:t>2</a:t>
            </a:r>
            <a:r>
              <a:rPr lang="hu-HU" dirty="0" smtClean="0"/>
              <a:t>O			</a:t>
            </a:r>
            <a:r>
              <a:rPr lang="hu-HU" dirty="0"/>
              <a:t> </a:t>
            </a:r>
            <a:r>
              <a:rPr lang="hu-HU" dirty="0" smtClean="0"/>
              <a:t>Na</a:t>
            </a:r>
            <a:r>
              <a:rPr lang="hu-HU" sz="1400" dirty="0" smtClean="0"/>
              <a:t>2</a:t>
            </a:r>
            <a:r>
              <a:rPr lang="hu-HU" dirty="0" smtClean="0"/>
              <a:t>CO</a:t>
            </a:r>
            <a:r>
              <a:rPr lang="hu-HU" sz="1400" dirty="0" smtClean="0"/>
              <a:t>3</a:t>
            </a:r>
            <a:r>
              <a:rPr lang="hu-HU" dirty="0" smtClean="0"/>
              <a:t>    </a:t>
            </a:r>
            <a:r>
              <a:rPr lang="hu-HU" dirty="0"/>
              <a:t>*    </a:t>
            </a:r>
            <a:r>
              <a:rPr lang="hu-HU" dirty="0" smtClean="0"/>
              <a:t>10 </a:t>
            </a:r>
            <a:r>
              <a:rPr lang="hu-HU" dirty="0"/>
              <a:t>H</a:t>
            </a:r>
            <a:r>
              <a:rPr lang="hu-HU" sz="1400" dirty="0"/>
              <a:t>2</a:t>
            </a:r>
            <a:r>
              <a:rPr lang="hu-HU" dirty="0"/>
              <a:t>O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sz="2000" dirty="0" smtClean="0"/>
              <a:t>    46g     12g     48g                      180 g                                                     106 g	           180g</a:t>
            </a:r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r>
              <a:rPr lang="hu-HU" sz="2000" dirty="0"/>
              <a:t> </a:t>
            </a:r>
            <a:r>
              <a:rPr lang="hu-HU" sz="2000" dirty="0" smtClean="0"/>
              <a:t>              106 g</a:t>
            </a:r>
            <a:endParaRPr lang="hu-HU" sz="2000" dirty="0"/>
          </a:p>
        </p:txBody>
      </p:sp>
      <p:cxnSp>
        <p:nvCxnSpPr>
          <p:cNvPr id="5" name="Egyenes összekötő nyíllal 4"/>
          <p:cNvCxnSpPr/>
          <p:nvPr/>
        </p:nvCxnSpPr>
        <p:spPr>
          <a:xfrm flipH="1">
            <a:off x="1314994" y="2238103"/>
            <a:ext cx="8709" cy="4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 flipH="1">
            <a:off x="1998617" y="2238103"/>
            <a:ext cx="8709" cy="4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nyíllal 6"/>
          <p:cNvCxnSpPr/>
          <p:nvPr/>
        </p:nvCxnSpPr>
        <p:spPr>
          <a:xfrm flipH="1">
            <a:off x="2569028" y="2238103"/>
            <a:ext cx="8709" cy="4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H="1">
            <a:off x="4384765" y="2238103"/>
            <a:ext cx="8709" cy="4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Jobb oldali kapcsos zárójel 8"/>
          <p:cNvSpPr/>
          <p:nvPr/>
        </p:nvSpPr>
        <p:spPr>
          <a:xfrm rot="5400000">
            <a:off x="1767840" y="2646226"/>
            <a:ext cx="461554" cy="14630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0" name="Egyenes összekötő nyíllal 9"/>
          <p:cNvCxnSpPr/>
          <p:nvPr/>
        </p:nvCxnSpPr>
        <p:spPr>
          <a:xfrm flipH="1">
            <a:off x="7985759" y="2238103"/>
            <a:ext cx="8709" cy="4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 flipH="1">
            <a:off x="10001793" y="2238103"/>
            <a:ext cx="8709" cy="4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386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Megoldás2(keresztbe szorzás)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A fenti dián kiszámoltuk, hogy 1 mol Na</a:t>
            </a:r>
            <a:r>
              <a:rPr lang="hu-HU" sz="1400" dirty="0" smtClean="0"/>
              <a:t>2</a:t>
            </a:r>
            <a:r>
              <a:rPr lang="hu-HU" dirty="0" smtClean="0"/>
              <a:t>CO</a:t>
            </a:r>
            <a:r>
              <a:rPr lang="hu-HU" sz="1400" dirty="0" smtClean="0"/>
              <a:t>3 </a:t>
            </a:r>
            <a:r>
              <a:rPr lang="hu-HU" dirty="0" smtClean="0"/>
              <a:t>–hoz mennyi víz kell. Most számoljuk ki mennyi víz kell 53g hoz?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106g Na</a:t>
            </a:r>
            <a:r>
              <a:rPr lang="hu-HU" sz="1400" dirty="0" smtClean="0"/>
              <a:t>2</a:t>
            </a:r>
            <a:r>
              <a:rPr lang="hu-HU" dirty="0" smtClean="0"/>
              <a:t>CO</a:t>
            </a:r>
            <a:r>
              <a:rPr lang="hu-HU" sz="1400" dirty="0" smtClean="0"/>
              <a:t>3         </a:t>
            </a:r>
            <a:r>
              <a:rPr lang="hu-HU" dirty="0" smtClean="0"/>
              <a:t>      180g víz</a:t>
            </a:r>
          </a:p>
          <a:p>
            <a:pPr marL="0" indent="0">
              <a:buNone/>
            </a:pPr>
            <a:r>
              <a:rPr lang="hu-HU" dirty="0" smtClean="0"/>
              <a:t>53g </a:t>
            </a:r>
            <a:r>
              <a:rPr lang="hu-HU" dirty="0"/>
              <a:t>Na</a:t>
            </a:r>
            <a:r>
              <a:rPr lang="hu-HU" sz="1400" dirty="0"/>
              <a:t>2</a:t>
            </a:r>
            <a:r>
              <a:rPr lang="hu-HU" dirty="0"/>
              <a:t>CO</a:t>
            </a:r>
            <a:r>
              <a:rPr lang="hu-HU" sz="1400" dirty="0"/>
              <a:t>3 </a:t>
            </a:r>
            <a:r>
              <a:rPr lang="hu-HU" sz="1400" dirty="0" smtClean="0"/>
              <a:t>         </a:t>
            </a:r>
            <a:r>
              <a:rPr lang="hu-HU" dirty="0" smtClean="0"/>
              <a:t>      x g víz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Kiszámítás: (53*180)/106= </a:t>
            </a:r>
            <a:r>
              <a:rPr lang="hu-HU" b="1" dirty="0" smtClean="0"/>
              <a:t>90 g víz </a:t>
            </a:r>
          </a:p>
          <a:p>
            <a:pPr marL="0" indent="0">
              <a:buNone/>
            </a:pPr>
            <a:endParaRPr lang="hu-HU" b="1" dirty="0"/>
          </a:p>
          <a:p>
            <a:pPr marL="0" indent="0">
              <a:buNone/>
            </a:pPr>
            <a:r>
              <a:rPr lang="hu-HU" b="1" dirty="0" smtClean="0">
                <a:solidFill>
                  <a:srgbClr val="00B050"/>
                </a:solidFill>
              </a:rPr>
              <a:t>Az eredmény tehát az, hogy a víz elegendő.</a:t>
            </a:r>
            <a:endParaRPr lang="hu-HU" b="1" dirty="0">
              <a:solidFill>
                <a:srgbClr val="00B050"/>
              </a:solidFill>
            </a:endParaRPr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2778034" y="3439886"/>
            <a:ext cx="72281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>
            <a:off x="2642199" y="3950095"/>
            <a:ext cx="72281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742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feladat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 smtClean="0"/>
                  <a:t>10,00g kristályos szódát annyi vízben oldunk hogy 100 cm3 oldatot kapjunk. Az oldat nátrium karbonátra nézve 3,57 tömeg %-</a:t>
                </a:r>
                <a:r>
                  <a:rPr lang="hu-HU" dirty="0" err="1" smtClean="0"/>
                  <a:t>os</a:t>
                </a:r>
                <a:r>
                  <a:rPr lang="hu-HU" dirty="0" smtClean="0"/>
                  <a:t> és a sűrűsége 1,038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hu-HU" b="0" dirty="0" smtClean="0"/>
                  <a:t> mi a kristályos szóda képlete?</a:t>
                </a:r>
              </a:p>
              <a:p>
                <a:endParaRPr lang="hu-HU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0124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Megoldás1</a:t>
            </a:r>
            <a:r>
              <a:rPr lang="hu-HU" b="1" dirty="0" smtClean="0"/>
              <a:t>(oldat tömegének kiszámítása)</a:t>
            </a:r>
            <a:endParaRPr lang="hu-HU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 smtClean="0"/>
                  <a:t>A feladatban térfogat van és tömeg %. Adjuk meg tehát a tömeget!</a:t>
                </a:r>
              </a:p>
              <a:p>
                <a:r>
                  <a:rPr lang="hu-HU" dirty="0" smtClean="0"/>
                  <a:t>1,038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i="1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hu-HU" i="1">
                            <a:latin typeface="Cambria Math" panose="02040503050406030204" pitchFamily="18" charset="0"/>
                          </a:rPr>
                          <m:t>𝑐𝑚</m:t>
                        </m:r>
                        <m:r>
                          <a:rPr lang="hu-HU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hu-HU" dirty="0" smtClean="0"/>
                  <a:t>*100 cm3=103,8 g az oldat</a:t>
                </a:r>
              </a:p>
              <a:p>
                <a:endParaRPr lang="hu-HU" dirty="0"/>
              </a:p>
              <a:p>
                <a:r>
                  <a:rPr lang="hu-HU" dirty="0" smtClean="0"/>
                  <a:t>Miért?</a:t>
                </a:r>
              </a:p>
              <a:p>
                <a:r>
                  <a:rPr lang="el-GR" dirty="0" smtClean="0"/>
                  <a:t>Ρ</a:t>
                </a:r>
                <a:r>
                  <a:rPr lang="hu-HU" dirty="0" smtClean="0"/>
                  <a:t>(ró)=m/V        m=</a:t>
                </a:r>
                <a:r>
                  <a:rPr lang="el-GR" dirty="0"/>
                  <a:t> </a:t>
                </a:r>
                <a:r>
                  <a:rPr lang="el-GR" dirty="0" smtClean="0"/>
                  <a:t>Ρ</a:t>
                </a:r>
                <a:r>
                  <a:rPr lang="hu-HU" dirty="0" smtClean="0"/>
                  <a:t>*V</a:t>
                </a:r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Egyenes összekötő nyíllal 4"/>
          <p:cNvCxnSpPr/>
          <p:nvPr/>
        </p:nvCxnSpPr>
        <p:spPr>
          <a:xfrm>
            <a:off x="2685011" y="4206239"/>
            <a:ext cx="5652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256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Megoldás 2</a:t>
            </a:r>
            <a:r>
              <a:rPr lang="hu-HU" b="1" dirty="0" smtClean="0"/>
              <a:t>(oldott anyag kiszámítása)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Mivel megvan az </a:t>
            </a:r>
            <a:r>
              <a:rPr lang="hu-HU" dirty="0" err="1" smtClean="0"/>
              <a:t>oldatom</a:t>
            </a:r>
            <a:r>
              <a:rPr lang="hu-HU" dirty="0" smtClean="0"/>
              <a:t> tömege adjuk meg az oldott anyagot</a:t>
            </a:r>
          </a:p>
          <a:p>
            <a:r>
              <a:rPr lang="hu-HU" dirty="0" smtClean="0"/>
              <a:t>103,8 g az oldat és ennek 3,57%-a az oldott anyag.</a:t>
            </a:r>
          </a:p>
          <a:p>
            <a:endParaRPr lang="hu-HU" dirty="0"/>
          </a:p>
          <a:p>
            <a:r>
              <a:rPr lang="hu-HU" dirty="0" smtClean="0"/>
              <a:t>103,8*0,0357=</a:t>
            </a:r>
            <a:r>
              <a:rPr lang="hu-HU" dirty="0" err="1" smtClean="0"/>
              <a:t>kb</a:t>
            </a:r>
            <a:r>
              <a:rPr lang="hu-HU" dirty="0" smtClean="0"/>
              <a:t> 3,71 g az oldott anyag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45860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316</Words>
  <Application>Microsoft Office PowerPoint</Application>
  <PresentationFormat>Szélesvásznú</PresentationFormat>
  <Paragraphs>51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Office-téma</vt:lpstr>
      <vt:lpstr>Kristályvizes sók</vt:lpstr>
      <vt:lpstr>Mi egyáltalán a kristályvizes só?</vt:lpstr>
      <vt:lpstr>Gipsz formába öntése</vt:lpstr>
      <vt:lpstr>1. feladat</vt:lpstr>
      <vt:lpstr>Megoldás 1(Írjuk fel az adatokat)</vt:lpstr>
      <vt:lpstr>Megoldás2(keresztbe szorzás)</vt:lpstr>
      <vt:lpstr>2. feladat</vt:lpstr>
      <vt:lpstr>Megoldás1(oldat tömegének kiszámítása)</vt:lpstr>
      <vt:lpstr>Megoldás 2(oldott anyag kiszámítása)</vt:lpstr>
      <vt:lpstr>Megoldás3(kristályvíz kiszámítása)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Kristályvizes sók</dc:title>
  <dc:creator>Horvath Balazs (HU, Szada)</dc:creator>
  <cp:lastModifiedBy>Horváth Balázs</cp:lastModifiedBy>
  <cp:revision>8</cp:revision>
  <dcterms:created xsi:type="dcterms:W3CDTF">2020-07-23T05:48:23Z</dcterms:created>
  <dcterms:modified xsi:type="dcterms:W3CDTF">2020-08-04T17:50:28Z</dcterms:modified>
</cp:coreProperties>
</file>