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FAAED-C3F2-41CD-9B92-3C4621C5F601}" type="datetimeFigureOut">
              <a:rPr lang="hu-HU" smtClean="0"/>
              <a:t>2021. 04. 19.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CFBCB-8361-45B9-A33F-8BA506986A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792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12192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12192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" y="5479144"/>
            <a:ext cx="12192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D7DAE1"/>
                </a:solidFill>
              </a:rPr>
              <a:pPr/>
              <a:t>2021. 04. 19.</a:t>
            </a:fld>
            <a:endParaRPr lang="hu-HU">
              <a:solidFill>
                <a:srgbClr val="D7DA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 algn="r">
              <a:defRPr/>
            </a:lvl1pPr>
          </a:lstStyle>
          <a:p>
            <a:endParaRPr lang="hu-HU">
              <a:solidFill>
                <a:srgbClr val="D7DAE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8112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srgbClr val="F4680B"/>
                </a:solidFill>
                <a:effectLst/>
                <a:uLnTx/>
                <a:uFillTx/>
                <a:latin typeface="Franklin Gothic Book"/>
                <a:ea typeface="+mn-ea"/>
                <a:cs typeface="+mn-cs"/>
                <a:sym typeface="Wingdings"/>
              </a:rPr>
              <a:t></a:t>
            </a:r>
            <a:endParaRPr kumimoji="0" lang="en-US" sz="3200" b="0" i="0" u="none" strike="noStrike" kern="1200" cap="none" spc="150" normalizeH="0" baseline="0" noProof="0" dirty="0">
              <a:ln>
                <a:noFill/>
              </a:ln>
              <a:solidFill>
                <a:srgbClr val="F4680B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83199" y="4392169"/>
            <a:ext cx="16256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38BCBF5F-0DEA-4D5C-B139-52F603807071}" type="slidenum">
              <a:rPr lang="hu-HU" smtClean="0">
                <a:solidFill>
                  <a:srgbClr val="D7DAE1"/>
                </a:solidFill>
              </a:rPr>
              <a:pPr/>
              <a:t>‹#›</a:t>
            </a:fld>
            <a:endParaRPr lang="hu-HU">
              <a:solidFill>
                <a:srgbClr val="D7DAE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5184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srgbClr val="F4680B"/>
                </a:solidFill>
                <a:effectLst/>
                <a:uLnTx/>
                <a:uFillTx/>
                <a:latin typeface="Franklin Gothic Book"/>
                <a:ea typeface="+mn-ea"/>
                <a:cs typeface="+mn-cs"/>
                <a:sym typeface="Wingdings"/>
              </a:rPr>
              <a:t></a:t>
            </a:r>
            <a:endParaRPr kumimoji="0" lang="en-US" sz="3200" b="0" i="0" u="none" strike="noStrike" kern="1200" cap="none" spc="150" normalizeH="0" baseline="0" noProof="0" dirty="0">
              <a:ln>
                <a:noFill/>
              </a:ln>
              <a:solidFill>
                <a:srgbClr val="F4680B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609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8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7264400" y="2070100"/>
            <a:ext cx="6858000" cy="271780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7367271" y="2284730"/>
            <a:ext cx="6858000" cy="2288540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274639"/>
            <a:ext cx="1930400" cy="5851525"/>
          </a:xfrm>
        </p:spPr>
        <p:txBody>
          <a:bodyPr vert="eaVert" anchor="b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274639"/>
            <a:ext cx="84709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6051635" y="3329432"/>
            <a:ext cx="6858000" cy="199136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2362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12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12192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12192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" y="5479144"/>
            <a:ext cx="12192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9136" y="4389121"/>
            <a:ext cx="1621536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38BCBF5F-0DEA-4D5C-B139-52F60380707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extBox 10"/>
          <p:cNvSpPr txBox="1"/>
          <p:nvPr/>
        </p:nvSpPr>
        <p:spPr>
          <a:xfrm>
            <a:off x="6425184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  <a:sym typeface="Wingdings"/>
              </a:rPr>
              <a:t></a:t>
            </a:r>
            <a:endParaRPr kumimoji="0" lang="en-US" sz="3200" b="0" i="0" u="none" strike="noStrike" kern="1200" cap="none" spc="1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8112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  <a:sym typeface="Wingdings"/>
              </a:rPr>
              <a:t></a:t>
            </a:r>
            <a:endParaRPr kumimoji="0" lang="en-US" sz="3200" b="0" i="0" u="none" strike="noStrike" kern="1200" cap="none" spc="1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325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9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09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5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90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29600" y="161544"/>
            <a:ext cx="39624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Rectangle 8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87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29600" y="161544"/>
            <a:ext cx="39624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35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12192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12192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880"/>
            <a:ext cx="109728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B8111C-393A-42EF-BDAD-35925B8EF26E}" type="datetimeFigureOut">
              <a:rPr lang="hu-HU" smtClean="0">
                <a:solidFill>
                  <a:srgbClr val="55554A"/>
                </a:solidFill>
              </a:rPr>
              <a:pPr/>
              <a:t>2021. 04. 19.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u-HU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8BCBF5F-0DEA-4D5C-B139-52F603807071}" type="slidenum">
              <a:rPr lang="hu-HU" smtClean="0">
                <a:solidFill>
                  <a:srgbClr val="55554A"/>
                </a:solidFill>
              </a:rPr>
              <a:pPr/>
              <a:t>‹#›</a:t>
            </a:fld>
            <a:endParaRPr lang="hu-HU">
              <a:solidFill>
                <a:srgbClr val="5555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12192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3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amidok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/>
          <a:srcRect t="-20105" b="20105"/>
          <a:stretch/>
        </p:blipFill>
        <p:spPr>
          <a:xfrm>
            <a:off x="761999" y="56947"/>
            <a:ext cx="3848858" cy="2506867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0843" y="2687017"/>
            <a:ext cx="3036821" cy="2725492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999" y="3902640"/>
            <a:ext cx="3848858" cy="2666171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932873" y="2194482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PENICILLIN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8690843" y="5114098"/>
            <a:ext cx="1036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KOFFEIN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140363" y="5802240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KARBAMID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66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AMIDOK ELŐFORDULÁSA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3200" b="1" dirty="0" smtClean="0"/>
              <a:t>nukleinsavak</a:t>
            </a:r>
          </a:p>
          <a:p>
            <a:r>
              <a:rPr lang="hu-HU" sz="3200" b="1" dirty="0" smtClean="0"/>
              <a:t>fehérjék</a:t>
            </a:r>
          </a:p>
          <a:p>
            <a:r>
              <a:rPr lang="hu-HU" dirty="0"/>
              <a:t>számos természetes szénvegyület tartalmaz amid kötést: </a:t>
            </a:r>
          </a:p>
          <a:p>
            <a:pPr lvl="1"/>
            <a:r>
              <a:rPr lang="hu-HU" sz="2400" dirty="0" smtClean="0"/>
              <a:t>Koffein:</a:t>
            </a:r>
            <a:endParaRPr lang="hu-HU" sz="2400" dirty="0"/>
          </a:p>
          <a:p>
            <a:pPr lvl="1"/>
            <a:endParaRPr lang="hu-HU" sz="2400" dirty="0"/>
          </a:p>
          <a:p>
            <a:pPr lvl="1"/>
            <a:r>
              <a:rPr lang="hu-HU" sz="2400" dirty="0" smtClean="0"/>
              <a:t>                                                 penicillin:</a:t>
            </a:r>
            <a:endParaRPr lang="hu-HU" sz="2400" dirty="0"/>
          </a:p>
          <a:p>
            <a:pPr lvl="1"/>
            <a:endParaRPr lang="hu-HU" sz="2400" dirty="0"/>
          </a:p>
          <a:p>
            <a:pPr lvl="1"/>
            <a:r>
              <a:rPr lang="hu-HU" sz="2400" dirty="0"/>
              <a:t>B</a:t>
            </a:r>
            <a:r>
              <a:rPr lang="hu-HU" sz="2400" baseline="-25000" dirty="0"/>
              <a:t>12</a:t>
            </a:r>
            <a:r>
              <a:rPr lang="hu-HU" sz="2400" dirty="0"/>
              <a:t>-vitamin </a:t>
            </a:r>
            <a:r>
              <a:rPr lang="hu-HU" sz="2400" dirty="0"/>
              <a:t>(</a:t>
            </a:r>
            <a:r>
              <a:rPr lang="hu-HU" sz="2400" dirty="0"/>
              <a:t>hiánya</a:t>
            </a:r>
            <a:r>
              <a:rPr lang="hu-HU" sz="2400" dirty="0"/>
              <a:t>: vérszegénység)</a:t>
            </a:r>
          </a:p>
          <a:p>
            <a:r>
              <a:rPr lang="hu-HU" dirty="0" smtClean="0"/>
              <a:t>Poliamidok (</a:t>
            </a:r>
            <a:r>
              <a:rPr lang="hu-HU" dirty="0" err="1" smtClean="0"/>
              <a:t>pl.neylon</a:t>
            </a:r>
            <a:r>
              <a:rPr lang="hu-HU" dirty="0" smtClean="0"/>
              <a:t>)</a:t>
            </a:r>
            <a:endParaRPr lang="hu-HU" dirty="0" smtClean="0"/>
          </a:p>
          <a:p>
            <a:r>
              <a:rPr lang="hu-HU" dirty="0" smtClean="0"/>
              <a:t>drogok: LSD</a:t>
            </a:r>
          </a:p>
          <a:p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239007" y="2926305"/>
            <a:ext cx="4174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55554A"/>
                </a:solidFill>
                <a:latin typeface="Franklin Gothic Book"/>
              </a:rPr>
              <a:t>Feladat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:</a:t>
            </a:r>
          </a:p>
          <a:p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Karikázzuk be a 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molekulákban 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lévő amid kötéseket!</a:t>
            </a:r>
            <a:endParaRPr lang="en-US" sz="2400" dirty="0">
              <a:solidFill>
                <a:srgbClr val="55554A"/>
              </a:solidFill>
              <a:latin typeface="Franklin Gothic Book"/>
            </a:endParaRPr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337149"/>
              </p:ext>
            </p:extLst>
          </p:nvPr>
        </p:nvGraphicFramePr>
        <p:xfrm>
          <a:off x="2832154" y="3097089"/>
          <a:ext cx="1737643" cy="1684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CS ChemDraw Drawing" r:id="rId3" imgW="1247744" imgH="1209870" progId="ChemDraw.Document.6.0">
                  <p:embed/>
                </p:oleObj>
              </mc:Choice>
              <mc:Fallback>
                <p:oleObj name="CS ChemDraw Drawing" r:id="rId3" imgW="1247744" imgH="1209870" progId="ChemDraw.Document.6.0">
                  <p:embed/>
                  <p:pic>
                    <p:nvPicPr>
                      <p:cNvPr id="4" name="Objektum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32154" y="3097089"/>
                        <a:ext cx="1737643" cy="1684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9300"/>
              </p:ext>
            </p:extLst>
          </p:nvPr>
        </p:nvGraphicFramePr>
        <p:xfrm>
          <a:off x="4207099" y="5119920"/>
          <a:ext cx="1803176" cy="1659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CS ChemDraw Drawing" r:id="rId5" imgW="1931991" imgH="1778220" progId="ChemDraw.Document.6.0">
                  <p:embed/>
                </p:oleObj>
              </mc:Choice>
              <mc:Fallback>
                <p:oleObj name="CS ChemDraw Drawing" r:id="rId5" imgW="1931991" imgH="1778220" progId="ChemDraw.Document.6.0">
                  <p:embed/>
                  <p:pic>
                    <p:nvPicPr>
                      <p:cNvPr id="6" name="Objektum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07099" y="5119920"/>
                        <a:ext cx="1803176" cy="1659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Kép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0" y="4179683"/>
            <a:ext cx="3848858" cy="2506867"/>
          </a:xfrm>
          <a:prstGeom prst="rect">
            <a:avLst/>
          </a:prstGeom>
        </p:spPr>
      </p:pic>
      <p:sp>
        <p:nvSpPr>
          <p:cNvPr id="8" name="Ellipszis 7"/>
          <p:cNvSpPr/>
          <p:nvPr/>
        </p:nvSpPr>
        <p:spPr>
          <a:xfrm>
            <a:off x="4467225" y="4962524"/>
            <a:ext cx="818906" cy="7581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lipszis 8"/>
          <p:cNvSpPr/>
          <p:nvPr/>
        </p:nvSpPr>
        <p:spPr>
          <a:xfrm>
            <a:off x="2648975" y="3863181"/>
            <a:ext cx="1000125" cy="9729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/>
          <p:cNvSpPr/>
          <p:nvPr/>
        </p:nvSpPr>
        <p:spPr>
          <a:xfrm>
            <a:off x="2981325" y="3042635"/>
            <a:ext cx="1000125" cy="9729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294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ekerekített téglalap 12"/>
          <p:cNvSpPr/>
          <p:nvPr/>
        </p:nvSpPr>
        <p:spPr>
          <a:xfrm>
            <a:off x="2207568" y="2780928"/>
            <a:ext cx="8064896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4" name="Lekerekített téglalap 13"/>
          <p:cNvSpPr/>
          <p:nvPr/>
        </p:nvSpPr>
        <p:spPr>
          <a:xfrm>
            <a:off x="2207568" y="5373216"/>
            <a:ext cx="8064896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Nitrogéntartalmú szénvegyületek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2276872"/>
            <a:ext cx="8712968" cy="4320480"/>
          </a:xfrm>
        </p:spPr>
        <p:txBody>
          <a:bodyPr>
            <a:noAutofit/>
          </a:bodyPr>
          <a:lstStyle/>
          <a:p>
            <a:r>
              <a:rPr lang="hu-HU" b="1" dirty="0" smtClean="0"/>
              <a:t>C, H, N építőelemekből épülnek fel:</a:t>
            </a:r>
          </a:p>
          <a:p>
            <a:pPr lvl="1"/>
            <a:r>
              <a:rPr lang="hu-HU" sz="2400" dirty="0" err="1">
                <a:solidFill>
                  <a:schemeClr val="accent4">
                    <a:lumMod val="50000"/>
                  </a:schemeClr>
                </a:solidFill>
              </a:rPr>
              <a:t>aminok</a:t>
            </a:r>
            <a:endParaRPr lang="hu-HU" sz="2400" dirty="0">
              <a:solidFill>
                <a:schemeClr val="accent4">
                  <a:lumMod val="50000"/>
                </a:schemeClr>
              </a:solidFill>
            </a:endParaRPr>
          </a:p>
          <a:p>
            <a:pPr lvl="1"/>
            <a:r>
              <a:rPr lang="hu-HU" sz="2400" dirty="0">
                <a:solidFill>
                  <a:schemeClr val="accent4">
                    <a:lumMod val="50000"/>
                  </a:schemeClr>
                </a:solidFill>
              </a:rPr>
              <a:t>nitrogéntartalmú </a:t>
            </a:r>
            <a:r>
              <a:rPr lang="hu-HU" sz="2400" dirty="0" err="1">
                <a:solidFill>
                  <a:schemeClr val="accent4">
                    <a:lumMod val="50000"/>
                  </a:schemeClr>
                </a:solidFill>
              </a:rPr>
              <a:t>heterociklusok</a:t>
            </a:r>
            <a:r>
              <a:rPr lang="hu-HU" sz="2400" dirty="0">
                <a:solidFill>
                  <a:schemeClr val="accent4">
                    <a:lumMod val="50000"/>
                  </a:schemeClr>
                </a:solidFill>
              </a:rPr>
              <a:t>		nukleinsavak</a:t>
            </a:r>
          </a:p>
          <a:p>
            <a:pPr lvl="1"/>
            <a:r>
              <a:rPr lang="hu-HU" sz="2400" i="1" dirty="0" err="1">
                <a:solidFill>
                  <a:schemeClr val="bg1">
                    <a:lumMod val="75000"/>
                  </a:schemeClr>
                </a:solidFill>
              </a:rPr>
              <a:t>nitrilek</a:t>
            </a:r>
            <a:endParaRPr lang="hu-HU" sz="2400" i="1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hu-HU" sz="2400" i="1" dirty="0" err="1">
                <a:solidFill>
                  <a:schemeClr val="bg1">
                    <a:lumMod val="75000"/>
                  </a:schemeClr>
                </a:solidFill>
              </a:rPr>
              <a:t>azovegyületek</a:t>
            </a:r>
            <a:endParaRPr lang="hu-HU" sz="2400" i="1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hu-HU" sz="2400" i="1" dirty="0" err="1">
                <a:solidFill>
                  <a:schemeClr val="bg1">
                    <a:lumMod val="75000"/>
                  </a:schemeClr>
                </a:solidFill>
              </a:rPr>
              <a:t>diazovegyületek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hu-HU" b="1" dirty="0" smtClean="0"/>
              <a:t>C, H, N, O építőelemekből épülnek fel:</a:t>
            </a:r>
          </a:p>
          <a:p>
            <a:pPr lvl="1"/>
            <a:r>
              <a:rPr lang="hu-HU" sz="2400" b="1" dirty="0" err="1">
                <a:solidFill>
                  <a:schemeClr val="accent1">
                    <a:lumMod val="50000"/>
                  </a:schemeClr>
                </a:solidFill>
              </a:rPr>
              <a:t>amidok</a:t>
            </a:r>
            <a:endParaRPr lang="hu-HU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hu-HU" sz="2400" dirty="0">
                <a:solidFill>
                  <a:srgbClr val="FF0000"/>
                </a:solidFill>
              </a:rPr>
              <a:t>aminosavak</a:t>
            </a:r>
            <a:r>
              <a:rPr lang="hu-HU" sz="2400" dirty="0"/>
              <a:t>					</a:t>
            </a:r>
            <a:r>
              <a:rPr lang="hu-HU" sz="2400" dirty="0">
                <a:solidFill>
                  <a:srgbClr val="FF0000"/>
                </a:solidFill>
              </a:rPr>
              <a:t>fehérjék</a:t>
            </a:r>
          </a:p>
          <a:p>
            <a:pPr lvl="1"/>
            <a:r>
              <a:rPr lang="hu-HU" sz="2400" dirty="0" err="1">
                <a:solidFill>
                  <a:schemeClr val="bg1">
                    <a:lumMod val="75000"/>
                  </a:schemeClr>
                </a:solidFill>
              </a:rPr>
              <a:t>nitrovegyületek</a:t>
            </a:r>
            <a:endParaRPr lang="hu-HU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8" name="Egyenes összekötő nyíllal 7"/>
          <p:cNvCxnSpPr/>
          <p:nvPr/>
        </p:nvCxnSpPr>
        <p:spPr>
          <a:xfrm>
            <a:off x="6960096" y="3429000"/>
            <a:ext cx="100811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6960096" y="6021288"/>
            <a:ext cx="100811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ktum 3"/>
          <p:cNvGraphicFramePr>
            <a:graphicFrameLocks noChangeAspect="1"/>
          </p:cNvGraphicFramePr>
          <p:nvPr>
            <p:extLst/>
          </p:nvPr>
        </p:nvGraphicFramePr>
        <p:xfrm>
          <a:off x="1692275" y="2700338"/>
          <a:ext cx="376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S ChemDraw Drawing" r:id="rId3" imgW="795271" imgH="859140" progId="ChemDraw.Document.6.0">
                  <p:embed/>
                </p:oleObj>
              </mc:Choice>
              <mc:Fallback>
                <p:oleObj name="CS ChemDraw Drawing" r:id="rId3" imgW="795271" imgH="859140" progId="ChemDraw.Document.6.0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700338"/>
                        <a:ext cx="3762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068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AMIDOK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0218" y="1376218"/>
            <a:ext cx="8688110" cy="5481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b="1" dirty="0" smtClean="0"/>
              <a:t>Definíciójuk: </a:t>
            </a:r>
            <a:r>
              <a:rPr lang="hu-HU" sz="3200" dirty="0" smtClean="0"/>
              <a:t>olyan szerves vegyületek, melyekben megtalálható az </a:t>
            </a:r>
            <a:r>
              <a:rPr lang="hu-HU" sz="3200" b="1" dirty="0" err="1" smtClean="0"/>
              <a:t>amidcsoport</a:t>
            </a:r>
            <a:endParaRPr lang="hu-HU" sz="3200" b="1" dirty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b="1" i="1" dirty="0" err="1" smtClean="0">
                <a:solidFill>
                  <a:srgbClr val="7030A0"/>
                </a:solidFill>
              </a:rPr>
              <a:t>amidcsoport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 olyan </a:t>
            </a:r>
            <a:r>
              <a:rPr lang="hu-HU" dirty="0" smtClean="0"/>
              <a:t>összetett </a:t>
            </a:r>
            <a:r>
              <a:rPr lang="hu-HU" dirty="0"/>
              <a:t>funkciós csoport, </a:t>
            </a:r>
            <a:r>
              <a:rPr lang="hu-HU" dirty="0" smtClean="0"/>
              <a:t>amelyben a szénatomhoz egy </a:t>
            </a:r>
            <a:r>
              <a:rPr lang="hu-HU" dirty="0"/>
              <a:t>oxigén- és </a:t>
            </a:r>
            <a:r>
              <a:rPr lang="hu-HU" dirty="0" smtClean="0"/>
              <a:t>egy nitrogénatom kapcsolódik közvetlenül. </a:t>
            </a:r>
          </a:p>
          <a:p>
            <a:pPr marL="0" indent="0">
              <a:buNone/>
            </a:pPr>
            <a:r>
              <a:rPr lang="hu-HU" b="1" dirty="0"/>
              <a:t>Miben áll az </a:t>
            </a:r>
            <a:r>
              <a:rPr lang="hu-HU" b="1" dirty="0" err="1"/>
              <a:t>amidok</a:t>
            </a:r>
            <a:r>
              <a:rPr lang="hu-HU" b="1" dirty="0"/>
              <a:t> </a:t>
            </a:r>
            <a:r>
              <a:rPr lang="hu-HU" sz="3200" b="1" dirty="0"/>
              <a:t>jelentősége</a:t>
            </a:r>
            <a:r>
              <a:rPr lang="hu-HU" b="1" dirty="0"/>
              <a:t>?</a:t>
            </a:r>
          </a:p>
          <a:p>
            <a:pPr marL="0" indent="0">
              <a:buNone/>
            </a:pPr>
            <a:r>
              <a:rPr lang="hu-HU" dirty="0"/>
              <a:t>Az élő szervezetek </a:t>
            </a:r>
            <a:r>
              <a:rPr lang="hu-HU" sz="3200" dirty="0"/>
              <a:t>fehérjéinek jellegzetes részlete az </a:t>
            </a:r>
            <a:r>
              <a:rPr lang="hu-HU" sz="3200" b="1" i="1" dirty="0" err="1">
                <a:solidFill>
                  <a:srgbClr val="7030A0"/>
                </a:solidFill>
              </a:rPr>
              <a:t>amidcsoport</a:t>
            </a:r>
            <a:r>
              <a:rPr lang="hu-HU" sz="3200" dirty="0" smtClean="0"/>
              <a:t>.</a:t>
            </a:r>
            <a:endParaRPr lang="hu-HU" sz="3200" dirty="0" smtClean="0"/>
          </a:p>
          <a:p>
            <a:pPr marL="0" indent="0">
              <a:buNone/>
            </a:pPr>
            <a:r>
              <a:rPr lang="hu-HU" b="1" dirty="0" smtClean="0">
                <a:solidFill>
                  <a:schemeClr val="bg1">
                    <a:lumMod val="65000"/>
                  </a:schemeClr>
                </a:solidFill>
              </a:rPr>
              <a:t>Származtatás: 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karbonsavakból 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és </a:t>
            </a:r>
            <a:r>
              <a:rPr lang="hu-HU" dirty="0" err="1" smtClean="0">
                <a:solidFill>
                  <a:schemeClr val="bg1">
                    <a:lumMod val="65000"/>
                  </a:schemeClr>
                </a:solidFill>
              </a:rPr>
              <a:t>aminokból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 (vagy ammóniából) vízelvonással: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8359054" y="2124499"/>
            <a:ext cx="3352656" cy="2827043"/>
            <a:chOff x="7422239" y="2753252"/>
            <a:chExt cx="1187450" cy="1189037"/>
          </a:xfrm>
        </p:grpSpPr>
        <p:sp>
          <p:nvSpPr>
            <p:cNvPr id="16" name="Lekerekített téglalap 15"/>
            <p:cNvSpPr/>
            <p:nvPr/>
          </p:nvSpPr>
          <p:spPr>
            <a:xfrm>
              <a:off x="7556364" y="2753252"/>
              <a:ext cx="834009" cy="103498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  <a:latin typeface="Franklin Gothic Book"/>
              </a:endParaRPr>
            </a:p>
          </p:txBody>
        </p:sp>
        <p:graphicFrame>
          <p:nvGraphicFramePr>
            <p:cNvPr id="15" name="Objektum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1306337"/>
                </p:ext>
              </p:extLst>
            </p:nvPr>
          </p:nvGraphicFramePr>
          <p:xfrm>
            <a:off x="7422239" y="2753252"/>
            <a:ext cx="1187450" cy="1189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" name="CS ChemDraw Drawing" r:id="rId3" imgW="1186964" imgH="1188270" progId="ChemDraw.Document.6.0">
                    <p:embed/>
                  </p:oleObj>
                </mc:Choice>
                <mc:Fallback>
                  <p:oleObj name="CS ChemDraw Drawing" r:id="rId3" imgW="1186964" imgH="1188270" progId="ChemDraw.Document.6.0">
                    <p:embed/>
                    <p:pic>
                      <p:nvPicPr>
                        <p:cNvPr id="15" name="Objektum 1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422239" y="2753252"/>
                          <a:ext cx="1187450" cy="11890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ktum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04821"/>
              </p:ext>
            </p:extLst>
          </p:nvPr>
        </p:nvGraphicFramePr>
        <p:xfrm>
          <a:off x="2988146" y="5699823"/>
          <a:ext cx="6215707" cy="114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CS ChemDraw Drawing" r:id="rId5" imgW="5516385" imgH="1016010" progId="ChemDraw.Document.6.0">
                  <p:embed/>
                </p:oleObj>
              </mc:Choice>
              <mc:Fallback>
                <p:oleObj name="CS ChemDraw Drawing" r:id="rId5" imgW="5516385" imgH="1016010" progId="ChemDraw.Document.6.0">
                  <p:embed/>
                  <p:pic>
                    <p:nvPicPr>
                      <p:cNvPr id="19" name="Objektum 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88146" y="5699823"/>
                        <a:ext cx="6215707" cy="114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16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Ismétlés</a:t>
            </a:r>
            <a:r>
              <a:rPr lang="hu-HU" dirty="0"/>
              <a:t>: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362245" y="1472919"/>
            <a:ext cx="93003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sz="3200" dirty="0" smtClean="0"/>
              <a:t>A N az V. főcsoport első eleme</a:t>
            </a:r>
          </a:p>
          <a:p>
            <a:pPr>
              <a:lnSpc>
                <a:spcPct val="150000"/>
              </a:lnSpc>
            </a:pPr>
            <a:r>
              <a:rPr lang="hu-HU" sz="3200" dirty="0" smtClean="0"/>
              <a:t>5 vegyértékelektronja van, ebből 1 párosított e</a:t>
            </a:r>
            <a:r>
              <a:rPr lang="hu-HU" sz="3200" baseline="30000" dirty="0" smtClean="0"/>
              <a:t>-</a:t>
            </a:r>
            <a:r>
              <a:rPr lang="hu-HU" sz="3200" dirty="0" smtClean="0"/>
              <a:t> -pár</a:t>
            </a:r>
          </a:p>
          <a:p>
            <a:pPr>
              <a:lnSpc>
                <a:spcPct val="150000"/>
              </a:lnSpc>
            </a:pPr>
            <a:r>
              <a:rPr lang="hu-HU" sz="3200" dirty="0" smtClean="0"/>
              <a:t>Legtöbbször ez a párosított e</a:t>
            </a:r>
            <a:r>
              <a:rPr lang="hu-HU" sz="3200" baseline="30000" dirty="0" smtClean="0"/>
              <a:t>-</a:t>
            </a:r>
            <a:r>
              <a:rPr lang="hu-HU" sz="3200" dirty="0" smtClean="0"/>
              <a:t> nemkötő e</a:t>
            </a:r>
            <a:r>
              <a:rPr lang="hu-HU" sz="3200" baseline="30000" dirty="0" smtClean="0"/>
              <a:t>-</a:t>
            </a:r>
            <a:r>
              <a:rPr lang="hu-HU" sz="3200" dirty="0" smtClean="0"/>
              <a:t> -párt alkot a molekulában.</a:t>
            </a:r>
            <a:endParaRPr lang="hu-HU" sz="3200" dirty="0" smtClean="0"/>
          </a:p>
        </p:txBody>
      </p:sp>
      <p:grpSp>
        <p:nvGrpSpPr>
          <p:cNvPr id="10" name="Csoportba foglalás 9"/>
          <p:cNvGrpSpPr/>
          <p:nvPr/>
        </p:nvGrpSpPr>
        <p:grpSpPr>
          <a:xfrm>
            <a:off x="9977611" y="1599176"/>
            <a:ext cx="1297719" cy="1688123"/>
            <a:chOff x="6885213" y="2074924"/>
            <a:chExt cx="1297719" cy="1688123"/>
          </a:xfrm>
        </p:grpSpPr>
        <p:sp>
          <p:nvSpPr>
            <p:cNvPr id="12" name="Téglalap 11"/>
            <p:cNvSpPr/>
            <p:nvPr/>
          </p:nvSpPr>
          <p:spPr>
            <a:xfrm>
              <a:off x="6916839" y="2074924"/>
              <a:ext cx="1266093" cy="168812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4400" dirty="0">
                <a:solidFill>
                  <a:schemeClr val="tx1"/>
                </a:solidFill>
              </a:endParaRPr>
            </a:p>
          </p:txBody>
        </p:sp>
        <p:sp>
          <p:nvSpPr>
            <p:cNvPr id="14" name="Téglalap 13"/>
            <p:cNvSpPr/>
            <p:nvPr/>
          </p:nvSpPr>
          <p:spPr>
            <a:xfrm>
              <a:off x="7024905" y="2309829"/>
              <a:ext cx="3193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dirty="0" smtClean="0"/>
                <a:t>7</a:t>
              </a:r>
              <a:endParaRPr lang="hu-HU" dirty="0"/>
            </a:p>
          </p:txBody>
        </p:sp>
        <p:sp>
          <p:nvSpPr>
            <p:cNvPr id="15" name="Téglalap 14"/>
            <p:cNvSpPr/>
            <p:nvPr/>
          </p:nvSpPr>
          <p:spPr>
            <a:xfrm>
              <a:off x="6885213" y="3085237"/>
              <a:ext cx="6388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dirty="0" smtClean="0"/>
                <a:t>14,0</a:t>
              </a:r>
              <a:endParaRPr lang="hu-HU" dirty="0"/>
            </a:p>
          </p:txBody>
        </p:sp>
        <p:sp>
          <p:nvSpPr>
            <p:cNvPr id="16" name="Téglalap 15"/>
            <p:cNvSpPr/>
            <p:nvPr/>
          </p:nvSpPr>
          <p:spPr>
            <a:xfrm>
              <a:off x="7690889" y="2509242"/>
              <a:ext cx="31931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dirty="0" smtClean="0"/>
                <a:t>5</a:t>
              </a:r>
            </a:p>
            <a:p>
              <a:pPr algn="ctr"/>
              <a:r>
                <a:rPr lang="hu-HU" dirty="0" smtClean="0"/>
                <a:t>2</a:t>
              </a:r>
              <a:endParaRPr lang="hu-HU" dirty="0"/>
            </a:p>
          </p:txBody>
        </p:sp>
        <p:sp>
          <p:nvSpPr>
            <p:cNvPr id="17" name="Szövegdoboz 16"/>
            <p:cNvSpPr txBox="1"/>
            <p:nvPr/>
          </p:nvSpPr>
          <p:spPr>
            <a:xfrm>
              <a:off x="7004267" y="3388808"/>
              <a:ext cx="9836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nitrogén</a:t>
              </a:r>
              <a:endParaRPr lang="hu-HU" dirty="0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207738" y="2417543"/>
              <a:ext cx="55656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u-HU" sz="4400" b="1" dirty="0"/>
                <a:t>N</a:t>
              </a:r>
            </a:p>
          </p:txBody>
        </p:sp>
      </p:grp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8437" y="3639198"/>
            <a:ext cx="3267046" cy="3217607"/>
          </a:xfrm>
          <a:prstGeom prst="rect">
            <a:avLst/>
          </a:prstGeom>
        </p:spPr>
      </p:pic>
      <p:pic>
        <p:nvPicPr>
          <p:cNvPr id="21" name="Kép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7114" y="4698282"/>
            <a:ext cx="2676899" cy="1848108"/>
          </a:xfrm>
          <a:prstGeom prst="rect">
            <a:avLst/>
          </a:prstGeom>
        </p:spPr>
      </p:pic>
      <p:sp>
        <p:nvSpPr>
          <p:cNvPr id="22" name="Lefelé nyíl 21"/>
          <p:cNvSpPr/>
          <p:nvPr/>
        </p:nvSpPr>
        <p:spPr>
          <a:xfrm>
            <a:off x="5541818" y="3639198"/>
            <a:ext cx="120073" cy="12191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86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</a:t>
            </a:r>
            <a:r>
              <a:rPr lang="hu-HU" dirty="0" err="1" smtClean="0"/>
              <a:t>amidcsoport</a:t>
            </a:r>
            <a:r>
              <a:rPr lang="hu-HU" dirty="0" smtClean="0"/>
              <a:t> elektronszerkezete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sz="3200" dirty="0">
                <a:solidFill>
                  <a:srgbClr val="55554A"/>
                </a:solidFill>
              </a:rPr>
              <a:t>A N nemkötő elektronpárja </a:t>
            </a:r>
            <a:r>
              <a:rPr lang="hu-HU" sz="3200" b="1" dirty="0" err="1">
                <a:solidFill>
                  <a:srgbClr val="55554A"/>
                </a:solidFill>
              </a:rPr>
              <a:t>delokalizálódik</a:t>
            </a:r>
            <a:r>
              <a:rPr lang="hu-HU" sz="3200" dirty="0">
                <a:solidFill>
                  <a:srgbClr val="55554A"/>
                </a:solidFill>
              </a:rPr>
              <a:t>, ezért</a:t>
            </a:r>
          </a:p>
          <a:p>
            <a:pPr lvl="0"/>
            <a:r>
              <a:rPr lang="hu-HU" sz="3200" dirty="0">
                <a:solidFill>
                  <a:srgbClr val="55554A"/>
                </a:solidFill>
              </a:rPr>
              <a:t>s</a:t>
            </a:r>
            <a:r>
              <a:rPr lang="hu-HU" sz="3200" dirty="0" smtClean="0">
                <a:solidFill>
                  <a:srgbClr val="55554A"/>
                </a:solidFill>
              </a:rPr>
              <a:t>íkalkatú (    a delokalizált </a:t>
            </a:r>
            <a:r>
              <a:rPr lang="hu-HU" sz="3200" dirty="0">
                <a:solidFill>
                  <a:srgbClr val="55554A"/>
                </a:solidFill>
              </a:rPr>
              <a:t>e</a:t>
            </a:r>
            <a:r>
              <a:rPr lang="hu-HU" sz="3200" baseline="30000" dirty="0">
                <a:solidFill>
                  <a:srgbClr val="55554A"/>
                </a:solidFill>
              </a:rPr>
              <a:t>-</a:t>
            </a:r>
            <a:r>
              <a:rPr lang="hu-HU" sz="3200" dirty="0">
                <a:solidFill>
                  <a:srgbClr val="55554A"/>
                </a:solidFill>
              </a:rPr>
              <a:t> </a:t>
            </a:r>
            <a:r>
              <a:rPr lang="hu-HU" sz="3200" dirty="0" smtClean="0">
                <a:solidFill>
                  <a:srgbClr val="55554A"/>
                </a:solidFill>
              </a:rPr>
              <a:t>-ok nem engedik forogni az atomokat a kötések körül) </a:t>
            </a:r>
          </a:p>
          <a:p>
            <a:pPr lvl="0"/>
            <a:r>
              <a:rPr lang="hu-HU" sz="3200" dirty="0" smtClean="0">
                <a:solidFill>
                  <a:srgbClr val="55554A"/>
                </a:solidFill>
              </a:rPr>
              <a:t>NEM bázis!(   </a:t>
            </a:r>
            <a:r>
              <a:rPr lang="hu-HU" sz="2800" dirty="0" smtClean="0">
                <a:solidFill>
                  <a:srgbClr val="55554A"/>
                </a:solidFill>
              </a:rPr>
              <a:t>nem képes H</a:t>
            </a:r>
            <a:r>
              <a:rPr lang="hu-HU" sz="2800" baseline="30000" dirty="0" smtClean="0">
                <a:solidFill>
                  <a:srgbClr val="55554A"/>
                </a:solidFill>
              </a:rPr>
              <a:t>+</a:t>
            </a:r>
            <a:r>
              <a:rPr lang="hu-HU" sz="2800" dirty="0" smtClean="0">
                <a:solidFill>
                  <a:srgbClr val="55554A"/>
                </a:solidFill>
              </a:rPr>
              <a:t>/p+-felvételre</a:t>
            </a:r>
            <a:r>
              <a:rPr lang="hu-HU" sz="3200" dirty="0" smtClean="0">
                <a:solidFill>
                  <a:srgbClr val="55554A"/>
                </a:solidFill>
              </a:rPr>
              <a:t>)</a:t>
            </a:r>
            <a:endParaRPr lang="hu-HU" sz="3200" dirty="0">
              <a:solidFill>
                <a:srgbClr val="55554A"/>
              </a:solidFill>
            </a:endParaRPr>
          </a:p>
          <a:p>
            <a:endParaRPr lang="hu-HU" sz="3200" dirty="0"/>
          </a:p>
        </p:txBody>
      </p:sp>
      <p:sp>
        <p:nvSpPr>
          <p:cNvPr id="4" name="Téglalap 3"/>
          <p:cNvSpPr/>
          <p:nvPr/>
        </p:nvSpPr>
        <p:spPr>
          <a:xfrm>
            <a:off x="3709454" y="3959698"/>
            <a:ext cx="6096000" cy="25299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Clr>
                <a:srgbClr val="F4680B"/>
              </a:buClr>
              <a:buSzPct val="75000"/>
              <a:buFont typeface="Wingdings" pitchFamily="2" charset="2"/>
              <a:buChar char=""/>
            </a:pPr>
            <a:r>
              <a:rPr lang="hu-HU" sz="2400" dirty="0" smtClean="0">
                <a:solidFill>
                  <a:srgbClr val="55554A"/>
                </a:solidFill>
              </a:rPr>
              <a:t>4 e- -</a:t>
            </a:r>
            <a:r>
              <a:rPr lang="hu-HU" sz="2400" dirty="0" err="1" smtClean="0">
                <a:solidFill>
                  <a:srgbClr val="55554A"/>
                </a:solidFill>
              </a:rPr>
              <a:t>ból</a:t>
            </a:r>
            <a:r>
              <a:rPr lang="hu-HU" sz="2400" dirty="0" smtClean="0">
                <a:solidFill>
                  <a:srgbClr val="55554A"/>
                </a:solidFill>
              </a:rPr>
              <a:t> álló delokalizált</a:t>
            </a:r>
          </a:p>
          <a:p>
            <a:pPr lvl="0">
              <a:lnSpc>
                <a:spcPct val="150000"/>
              </a:lnSpc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400" dirty="0">
                <a:solidFill>
                  <a:srgbClr val="55554A"/>
                </a:solidFill>
              </a:rPr>
              <a:t>e</a:t>
            </a:r>
            <a:r>
              <a:rPr lang="hu-HU" sz="2400" dirty="0" smtClean="0">
                <a:solidFill>
                  <a:srgbClr val="55554A"/>
                </a:solidFill>
              </a:rPr>
              <a:t>lektronrendszere van</a:t>
            </a:r>
          </a:p>
          <a:p>
            <a:pPr lvl="0">
              <a:lnSpc>
                <a:spcPct val="150000"/>
              </a:lnSpc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400" dirty="0" smtClean="0">
                <a:solidFill>
                  <a:srgbClr val="55554A"/>
                </a:solidFill>
              </a:rPr>
              <a:t>(ebből 2db a C és O közti 2. kötés (</a:t>
            </a:r>
            <a:r>
              <a:rPr lang="el-GR" sz="2400" dirty="0" smtClean="0">
                <a:solidFill>
                  <a:srgbClr val="55554A"/>
                </a:solidFill>
              </a:rPr>
              <a:t>π</a:t>
            </a:r>
            <a:r>
              <a:rPr lang="hu-HU" sz="2400" dirty="0" smtClean="0">
                <a:solidFill>
                  <a:srgbClr val="55554A"/>
                </a:solidFill>
              </a:rPr>
              <a:t>-kötés)</a:t>
            </a:r>
          </a:p>
          <a:p>
            <a:pPr lvl="0">
              <a:lnSpc>
                <a:spcPct val="150000"/>
              </a:lnSpc>
              <a:spcBef>
                <a:spcPct val="20000"/>
              </a:spcBef>
              <a:buClr>
                <a:srgbClr val="F4680B"/>
              </a:buClr>
              <a:buSzPct val="75000"/>
            </a:pPr>
            <a:r>
              <a:rPr lang="hu-HU" sz="2400" dirty="0" smtClean="0">
                <a:solidFill>
                  <a:srgbClr val="55554A"/>
                </a:solidFill>
              </a:rPr>
              <a:t>2 db e- pedig a N nemkötő e</a:t>
            </a:r>
            <a:r>
              <a:rPr lang="hu-HU" sz="2400" baseline="30000" dirty="0" smtClean="0">
                <a:solidFill>
                  <a:srgbClr val="55554A"/>
                </a:solidFill>
              </a:rPr>
              <a:t>-</a:t>
            </a:r>
            <a:r>
              <a:rPr lang="hu-HU" sz="2400" dirty="0" smtClean="0">
                <a:solidFill>
                  <a:srgbClr val="55554A"/>
                </a:solidFill>
              </a:rPr>
              <a:t>-</a:t>
            </a:r>
            <a:r>
              <a:rPr lang="hu-HU" sz="2400" dirty="0" smtClean="0">
                <a:solidFill>
                  <a:srgbClr val="55554A"/>
                </a:solidFill>
              </a:rPr>
              <a:t>párja)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8980" y="2710587"/>
            <a:ext cx="2896004" cy="2572109"/>
          </a:xfrm>
          <a:prstGeom prst="rect">
            <a:avLst/>
          </a:prstGeom>
        </p:spPr>
      </p:pic>
      <p:sp>
        <p:nvSpPr>
          <p:cNvPr id="6" name="Balra nyíl 5"/>
          <p:cNvSpPr/>
          <p:nvPr/>
        </p:nvSpPr>
        <p:spPr>
          <a:xfrm>
            <a:off x="2835563" y="2447637"/>
            <a:ext cx="323273" cy="1570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Balra nyíl 6"/>
          <p:cNvSpPr/>
          <p:nvPr/>
        </p:nvSpPr>
        <p:spPr>
          <a:xfrm>
            <a:off x="2997199" y="3523673"/>
            <a:ext cx="323273" cy="1570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73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AMIDOK ELNEVEZÉSE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2031440" y="1600201"/>
            <a:ext cx="8229600" cy="1612776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/>
              <a:t>Elsőrendű </a:t>
            </a:r>
            <a:r>
              <a:rPr lang="hu-HU" b="1" dirty="0" err="1" smtClean="0"/>
              <a:t>amidok</a:t>
            </a:r>
            <a:r>
              <a:rPr lang="hu-HU" b="1" dirty="0" smtClean="0"/>
              <a:t>:</a:t>
            </a:r>
          </a:p>
          <a:p>
            <a:pPr lvl="1" indent="-342900"/>
            <a:r>
              <a:rPr lang="hu-HU" sz="3200" dirty="0"/>
              <a:t>A szénhidrogén főlánc nevéhez az </a:t>
            </a:r>
            <a:r>
              <a:rPr lang="hu-HU" sz="3200" dirty="0" err="1"/>
              <a:t>-</a:t>
            </a:r>
            <a:r>
              <a:rPr lang="hu-HU" sz="3200" b="1" i="1" dirty="0" err="1"/>
              <a:t>amid</a:t>
            </a:r>
            <a:r>
              <a:rPr lang="hu-HU" sz="3200" dirty="0"/>
              <a:t> szót illesztjük.</a:t>
            </a:r>
            <a:endParaRPr lang="hu-HU" sz="3200" dirty="0"/>
          </a:p>
          <a:p>
            <a:pPr lvl="1" indent="-342900"/>
            <a:r>
              <a:rPr lang="hu-HU" sz="2400" b="1" dirty="0"/>
              <a:t>A főlánc az </a:t>
            </a:r>
            <a:r>
              <a:rPr lang="hu-HU" sz="2400" b="1" dirty="0" err="1"/>
              <a:t>amidcsoport</a:t>
            </a:r>
            <a:r>
              <a:rPr lang="hu-HU" sz="2400" b="1" dirty="0"/>
              <a:t> szénatomját is tartalmazza!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143000" y="3518634"/>
            <a:ext cx="106108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>
                <a:solidFill>
                  <a:srgbClr val="55554A"/>
                </a:solidFill>
                <a:latin typeface="Franklin Gothic Book"/>
              </a:rPr>
              <a:t>Feladat:</a:t>
            </a:r>
          </a:p>
          <a:p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Írjuk fel a </a:t>
            </a:r>
            <a:r>
              <a:rPr lang="hu-HU" sz="3200" i="1" dirty="0" err="1">
                <a:solidFill>
                  <a:srgbClr val="55554A"/>
                </a:solidFill>
                <a:latin typeface="Franklin Gothic Book"/>
              </a:rPr>
              <a:t>metánamid</a:t>
            </a:r>
            <a:r>
              <a:rPr lang="hu-HU" sz="2400" i="1" dirty="0">
                <a:solidFill>
                  <a:srgbClr val="55554A"/>
                </a:solidFill>
                <a:latin typeface="Franklin Gothic Book"/>
              </a:rPr>
              <a:t>,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 </a:t>
            </a:r>
            <a:r>
              <a:rPr lang="hu-HU" sz="3200" i="1" dirty="0" err="1">
                <a:solidFill>
                  <a:srgbClr val="55554A"/>
                </a:solidFill>
                <a:latin typeface="Franklin Gothic Book"/>
              </a:rPr>
              <a:t>etánamid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 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és a </a:t>
            </a:r>
            <a:r>
              <a:rPr lang="hu-HU" sz="3200" i="1" dirty="0" err="1">
                <a:solidFill>
                  <a:srgbClr val="55554A"/>
                </a:solidFill>
                <a:latin typeface="Franklin Gothic Book"/>
              </a:rPr>
              <a:t>hexánamid</a:t>
            </a:r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 szerkezeti képletét!</a:t>
            </a:r>
            <a:endParaRPr lang="hu-HU" sz="2400" dirty="0">
              <a:solidFill>
                <a:srgbClr val="55554A"/>
              </a:solidFill>
              <a:latin typeface="Franklin Gothic Book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" y="4718963"/>
            <a:ext cx="2753021" cy="2061679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823" y="4635222"/>
            <a:ext cx="2896004" cy="2229161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6923" y="4980046"/>
            <a:ext cx="3652788" cy="1458853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3235" y="5169578"/>
            <a:ext cx="1833415" cy="440649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3901" y="5085679"/>
            <a:ext cx="1843022" cy="460755"/>
          </a:xfrm>
          <a:prstGeom prst="rect">
            <a:avLst/>
          </a:prstGeom>
        </p:spPr>
      </p:pic>
      <p:cxnSp>
        <p:nvCxnSpPr>
          <p:cNvPr id="12" name="Egyenes összekötő nyíllal 11"/>
          <p:cNvCxnSpPr/>
          <p:nvPr/>
        </p:nvCxnSpPr>
        <p:spPr>
          <a:xfrm flipH="1">
            <a:off x="2705396" y="4401152"/>
            <a:ext cx="1028700" cy="6950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>
            <a:off x="5819583" y="4377594"/>
            <a:ext cx="47817" cy="7421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>
            <a:off x="8410383" y="4427405"/>
            <a:ext cx="47817" cy="7421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65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AMIDOK ELNEVEZÉSE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404864"/>
          </a:xfrm>
        </p:spPr>
        <p:txBody>
          <a:bodyPr>
            <a:normAutofit lnSpcReduction="10000"/>
          </a:bodyPr>
          <a:lstStyle/>
          <a:p>
            <a:r>
              <a:rPr lang="hu-HU" b="1" dirty="0" smtClean="0"/>
              <a:t>Ha a N-hez is kapcsolódik szénhidrogéncsoport (másod- </a:t>
            </a:r>
            <a:r>
              <a:rPr lang="hu-HU" b="1" dirty="0"/>
              <a:t>és harmadrendű </a:t>
            </a:r>
            <a:r>
              <a:rPr lang="hu-HU" b="1" dirty="0" err="1" smtClean="0"/>
              <a:t>amidok</a:t>
            </a:r>
            <a:r>
              <a:rPr lang="hu-HU" b="1" dirty="0" smtClean="0"/>
              <a:t>):</a:t>
            </a:r>
            <a:endParaRPr lang="hu-HU" b="1" dirty="0" smtClean="0"/>
          </a:p>
          <a:p>
            <a:pPr marL="400050" lvl="1" indent="0">
              <a:buNone/>
            </a:pPr>
            <a:r>
              <a:rPr lang="hu-HU" sz="3200" dirty="0"/>
              <a:t>Az alapvegyület </a:t>
            </a:r>
            <a:r>
              <a:rPr lang="hu-HU" sz="3200" dirty="0"/>
              <a:t>neve előtt </a:t>
            </a:r>
            <a:r>
              <a:rPr lang="hu-HU" sz="2400" dirty="0"/>
              <a:t>ábécérendben soroljuk </a:t>
            </a:r>
            <a:r>
              <a:rPr lang="hu-HU" sz="2400" dirty="0"/>
              <a:t>fel a nitrogénatomhoz </a:t>
            </a:r>
            <a:r>
              <a:rPr lang="hu-HU" sz="2400" dirty="0"/>
              <a:t>kapcsolódó </a:t>
            </a:r>
            <a:r>
              <a:rPr lang="hu-HU" sz="3200" dirty="0"/>
              <a:t>szénhidrogéncsoportokat</a:t>
            </a:r>
            <a:r>
              <a:rPr lang="hu-HU" sz="2400" dirty="0"/>
              <a:t>, </a:t>
            </a:r>
            <a:r>
              <a:rPr lang="hu-HU" sz="2400" dirty="0"/>
              <a:t>és </a:t>
            </a:r>
            <a:r>
              <a:rPr lang="hu-HU" sz="2400" dirty="0"/>
              <a:t>N-nel </a:t>
            </a:r>
            <a:r>
              <a:rPr lang="hu-HU" sz="2400" dirty="0"/>
              <a:t>jelöljük, hogy azok </a:t>
            </a:r>
            <a:r>
              <a:rPr lang="hu-HU" sz="2400" dirty="0"/>
              <a:t>a nitrogénhez kapcsolódnak.</a:t>
            </a:r>
            <a:endParaRPr lang="hu-HU" sz="24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2135560" y="3861049"/>
            <a:ext cx="44410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55554A"/>
                </a:solidFill>
                <a:latin typeface="Franklin Gothic Book"/>
              </a:rPr>
              <a:t>Feladat:</a:t>
            </a:r>
          </a:p>
          <a:p>
            <a:r>
              <a:rPr lang="hu-HU" sz="2400" dirty="0">
                <a:solidFill>
                  <a:srgbClr val="55554A"/>
                </a:solidFill>
                <a:latin typeface="Franklin Gothic Book"/>
              </a:rPr>
              <a:t>Nevezd el az alábbi molekulákat!</a:t>
            </a:r>
            <a:endParaRPr lang="hu-HU" sz="2400" dirty="0">
              <a:solidFill>
                <a:srgbClr val="55554A"/>
              </a:solidFill>
              <a:latin typeface="Franklin Gothic Book"/>
            </a:endParaRPr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/>
          </p:nvPr>
        </p:nvGraphicFramePr>
        <p:xfrm>
          <a:off x="2406290" y="4767806"/>
          <a:ext cx="1754464" cy="135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CS ChemDraw Drawing" r:id="rId3" imgW="1330135" imgH="1026810" progId="ChemDraw.Document.6.0">
                  <p:embed/>
                </p:oleObj>
              </mc:Choice>
              <mc:Fallback>
                <p:oleObj name="CS ChemDraw Drawing" r:id="rId3" imgW="1330135" imgH="1026810" progId="ChemDraw.Document.6.0">
                  <p:embed/>
                  <p:pic>
                    <p:nvPicPr>
                      <p:cNvPr id="9" name="Objektum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6290" y="4767806"/>
                        <a:ext cx="1754464" cy="1354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2247484" y="6222386"/>
            <a:ext cx="1982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dirty="0" err="1">
                <a:solidFill>
                  <a:srgbClr val="55554A"/>
                </a:solidFill>
                <a:latin typeface="Franklin Gothic Book"/>
              </a:rPr>
              <a:t>N-metiletánamid</a:t>
            </a:r>
            <a:endParaRPr lang="hu-HU" sz="2000" dirty="0">
              <a:solidFill>
                <a:srgbClr val="55554A"/>
              </a:solidFill>
              <a:latin typeface="Franklin Gothic Book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932708" y="6308470"/>
            <a:ext cx="2747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dirty="0">
                <a:solidFill>
                  <a:srgbClr val="55554A"/>
                </a:solidFill>
                <a:latin typeface="Franklin Gothic Book"/>
              </a:rPr>
              <a:t>N,</a:t>
            </a:r>
            <a:r>
              <a:rPr lang="hu-HU" sz="2000" dirty="0" err="1">
                <a:solidFill>
                  <a:srgbClr val="55554A"/>
                </a:solidFill>
                <a:latin typeface="Franklin Gothic Book"/>
              </a:rPr>
              <a:t>N-etil-metilpropánmid</a:t>
            </a:r>
            <a:endParaRPr lang="hu-HU" sz="2000" dirty="0">
              <a:solidFill>
                <a:srgbClr val="55554A"/>
              </a:solidFill>
              <a:latin typeface="Franklin Gothic Book"/>
            </a:endParaRPr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/>
          </p:nvPr>
        </p:nvGraphicFramePr>
        <p:xfrm>
          <a:off x="4964847" y="4683986"/>
          <a:ext cx="2648445" cy="1392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CS ChemDraw Drawing" r:id="rId5" imgW="2008168" imgH="1055700" progId="ChemDraw.Document.6.0">
                  <p:embed/>
                </p:oleObj>
              </mc:Choice>
              <mc:Fallback>
                <p:oleObj name="CS ChemDraw Drawing" r:id="rId5" imgW="2008168" imgH="1055700" progId="ChemDraw.Document.6.0">
                  <p:embed/>
                  <p:pic>
                    <p:nvPicPr>
                      <p:cNvPr id="13" name="Objektum 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64847" y="4683986"/>
                        <a:ext cx="2648445" cy="1392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720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AMIDOK FIZIKAI TULAJDONSÁGAI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1533236" y="1600200"/>
            <a:ext cx="10243128" cy="5141168"/>
          </a:xfrm>
        </p:spPr>
        <p:txBody>
          <a:bodyPr>
            <a:normAutofit lnSpcReduction="10000"/>
          </a:bodyPr>
          <a:lstStyle/>
          <a:p>
            <a:r>
              <a:rPr lang="hu-HU" b="1" dirty="0"/>
              <a:t>E</a:t>
            </a:r>
            <a:r>
              <a:rPr lang="hu-HU" b="1" dirty="0" smtClean="0"/>
              <a:t>lső- </a:t>
            </a:r>
            <a:r>
              <a:rPr lang="hu-HU" b="1" dirty="0"/>
              <a:t>és a másodrendű </a:t>
            </a:r>
            <a:r>
              <a:rPr lang="hu-HU" b="1" dirty="0" err="1" smtClean="0"/>
              <a:t>amidok</a:t>
            </a:r>
            <a:r>
              <a:rPr lang="hu-HU" b="1" dirty="0" smtClean="0"/>
              <a:t>:</a:t>
            </a:r>
          </a:p>
          <a:p>
            <a:pPr lvl="1"/>
            <a:r>
              <a:rPr lang="hu-HU" sz="3200" dirty="0"/>
              <a:t>Magas  forráspontú vegyületek (a molekulák között erős </a:t>
            </a:r>
            <a:r>
              <a:rPr lang="hu-HU" sz="3200" dirty="0"/>
              <a:t>hidrogénkötések alakulnak </a:t>
            </a:r>
            <a:r>
              <a:rPr lang="hu-HU" sz="3200" dirty="0"/>
              <a:t>ki).</a:t>
            </a:r>
          </a:p>
          <a:p>
            <a:pPr lvl="1"/>
            <a:r>
              <a:rPr lang="hu-HU" sz="3200" dirty="0"/>
              <a:t>S</a:t>
            </a:r>
            <a:r>
              <a:rPr lang="hu-HU" sz="3200" dirty="0"/>
              <a:t>zilárd, kristályos vegyületek (kivéve: </a:t>
            </a:r>
            <a:r>
              <a:rPr lang="hu-HU" sz="3200" dirty="0" smtClean="0"/>
              <a:t>metánamid, ami folyadék      szobahőmérsékleten).</a:t>
            </a:r>
            <a:endParaRPr lang="hu-HU" sz="3200" dirty="0"/>
          </a:p>
          <a:p>
            <a:pPr marL="0" indent="0">
              <a:buNone/>
            </a:pPr>
            <a:endParaRPr lang="hu-HU" b="1" dirty="0"/>
          </a:p>
          <a:p>
            <a:r>
              <a:rPr lang="hu-HU" b="1" dirty="0" smtClean="0"/>
              <a:t>Harmadrendű </a:t>
            </a:r>
            <a:r>
              <a:rPr lang="hu-HU" b="1" dirty="0" err="1" smtClean="0"/>
              <a:t>amidok</a:t>
            </a:r>
            <a:r>
              <a:rPr lang="hu-HU" b="1" dirty="0" smtClean="0"/>
              <a:t>:</a:t>
            </a:r>
          </a:p>
          <a:p>
            <a:pPr lvl="1"/>
            <a:r>
              <a:rPr lang="hu-HU" sz="2400" dirty="0"/>
              <a:t>A molekulák </a:t>
            </a:r>
            <a:r>
              <a:rPr lang="hu-HU" sz="2400" dirty="0"/>
              <a:t>között nem </a:t>
            </a:r>
            <a:r>
              <a:rPr lang="hu-HU" sz="2400" dirty="0"/>
              <a:t>alakul ki hidrogénkötés, ezért forráspontjuk alacsonyabb.</a:t>
            </a:r>
            <a:endParaRPr lang="hu-HU" sz="2400" dirty="0"/>
          </a:p>
          <a:p>
            <a:endParaRPr lang="hu-HU" dirty="0" smtClean="0"/>
          </a:p>
          <a:p>
            <a:r>
              <a:rPr lang="hu-HU" sz="3500" dirty="0" smtClean="0"/>
              <a:t>Vízben jól oldódnak. </a:t>
            </a:r>
            <a:endParaRPr lang="hu-HU" sz="350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952" y="3509475"/>
            <a:ext cx="3086531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72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AMIDOK KÉMIAI TULAJDONSÁGAI</a:t>
            </a:r>
            <a:endParaRPr lang="hu-HU" dirty="0"/>
          </a:p>
        </p:txBody>
      </p:sp>
      <p:sp>
        <p:nvSpPr>
          <p:cNvPr id="12" name="AutoShape 2" descr="http://www.mozaweb.hu/course/kemia_10/jpg_big/k10_149_b.jp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1981200" y="1628800"/>
            <a:ext cx="8229600" cy="4778744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 </a:t>
            </a:r>
            <a:r>
              <a:rPr lang="hu-HU" sz="3200" dirty="0"/>
              <a:t>nem </a:t>
            </a:r>
            <a:r>
              <a:rPr lang="hu-HU" sz="3200" dirty="0" smtClean="0"/>
              <a:t>bázisok, azaz nem képesek H+-ion felvételre </a:t>
            </a:r>
            <a:r>
              <a:rPr lang="hu-HU" dirty="0" smtClean="0"/>
              <a:t>(a N delokalizált </a:t>
            </a:r>
            <a:r>
              <a:rPr lang="hu-HU" dirty="0" smtClean="0"/>
              <a:t>nemkötő </a:t>
            </a:r>
            <a:r>
              <a:rPr lang="hu-HU" dirty="0" smtClean="0"/>
              <a:t>elektronpárja miatt).</a:t>
            </a:r>
            <a:endParaRPr lang="hu-HU" dirty="0" smtClean="0"/>
          </a:p>
          <a:p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Az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amidok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oxigénatomja nagyon gyengén bázisos (a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nemkötő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elektronpárja képes megkötni 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az erős ásványi savak 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protonjait).</a:t>
            </a:r>
          </a:p>
          <a:p>
            <a:endParaRPr lang="hu-HU" dirty="0" smtClean="0"/>
          </a:p>
          <a:p>
            <a:r>
              <a:rPr lang="hu-HU" sz="3200" dirty="0" smtClean="0"/>
              <a:t>Vizes </a:t>
            </a:r>
            <a:r>
              <a:rPr lang="hu-HU" sz="3200" dirty="0"/>
              <a:t>oldatuk semleges kémhatású.</a:t>
            </a:r>
          </a:p>
          <a:p>
            <a:endParaRPr lang="hu-HU" dirty="0" smtClean="0"/>
          </a:p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Az </a:t>
            </a:r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első- és a másodrendű </a:t>
            </a:r>
            <a:r>
              <a:rPr lang="hu-HU" dirty="0" err="1" smtClean="0">
                <a:solidFill>
                  <a:schemeClr val="bg1">
                    <a:lumMod val="75000"/>
                  </a:schemeClr>
                </a:solidFill>
              </a:rPr>
              <a:t>amidok</a:t>
            </a:r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hu-HU" sz="2400" dirty="0">
                <a:solidFill>
                  <a:schemeClr val="bg1">
                    <a:lumMod val="75000"/>
                  </a:schemeClr>
                </a:solidFill>
              </a:rPr>
              <a:t>gyenge </a:t>
            </a:r>
            <a:r>
              <a:rPr lang="hu-HU" sz="2400" dirty="0">
                <a:solidFill>
                  <a:schemeClr val="bg1">
                    <a:lumMod val="75000"/>
                  </a:schemeClr>
                </a:solidFill>
              </a:rPr>
              <a:t>savként </a:t>
            </a:r>
            <a:r>
              <a:rPr lang="hu-HU" sz="2400" dirty="0">
                <a:solidFill>
                  <a:schemeClr val="bg1">
                    <a:lumMod val="75000"/>
                  </a:schemeClr>
                </a:solidFill>
              </a:rPr>
              <a:t>viselkednek,</a:t>
            </a:r>
          </a:p>
          <a:p>
            <a:pPr lvl="1"/>
            <a:r>
              <a:rPr lang="hu-HU" sz="2400" dirty="0" err="1">
                <a:solidFill>
                  <a:schemeClr val="bg1">
                    <a:lumMod val="75000"/>
                  </a:schemeClr>
                </a:solidFill>
              </a:rPr>
              <a:t>amfoter</a:t>
            </a:r>
            <a:r>
              <a:rPr lang="hu-HU" sz="2400" dirty="0">
                <a:solidFill>
                  <a:schemeClr val="bg1">
                    <a:lumMod val="75000"/>
                  </a:schemeClr>
                </a:solidFill>
              </a:rPr>
              <a:t> anyagok</a:t>
            </a:r>
            <a:r>
              <a:rPr lang="hu-HU" sz="2400" dirty="0"/>
              <a:t>.</a:t>
            </a:r>
          </a:p>
        </p:txBody>
      </p:sp>
      <p:sp>
        <p:nvSpPr>
          <p:cNvPr id="5" name="AutoShape 2" descr="http://www.mozaweb.hu/course/kemia_10/jpg_big/k10_151_b.jpg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>
              <a:solidFill>
                <a:prstClr val="black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46079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423</Words>
  <Application>Microsoft Office PowerPoint</Application>
  <PresentationFormat>Szélesvásznú</PresentationFormat>
  <Paragraphs>83</Paragraphs>
  <Slides>10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8" baseType="lpstr">
      <vt:lpstr>Arial</vt:lpstr>
      <vt:lpstr>Bodoni MT Condensed</vt:lpstr>
      <vt:lpstr>Calibri</vt:lpstr>
      <vt:lpstr>Courier New</vt:lpstr>
      <vt:lpstr>Franklin Gothic Book</vt:lpstr>
      <vt:lpstr>Wingdings</vt:lpstr>
      <vt:lpstr>Decatur</vt:lpstr>
      <vt:lpstr>CS ChemDraw Drawing</vt:lpstr>
      <vt:lpstr>Az amidok</vt:lpstr>
      <vt:lpstr>Nitrogéntartalmú szénvegyületek</vt:lpstr>
      <vt:lpstr>AMIDOK</vt:lpstr>
      <vt:lpstr>Ismétlés:</vt:lpstr>
      <vt:lpstr>Az amidcsoport elektronszerkezete</vt:lpstr>
      <vt:lpstr>AZ AMIDOK ELNEVEZÉSE</vt:lpstr>
      <vt:lpstr>AZ AMIDOK ELNEVEZÉSE</vt:lpstr>
      <vt:lpstr>AZ AMIDOK FIZIKAI TULAJDONSÁGAI</vt:lpstr>
      <vt:lpstr>AZ AMIDOK KÉMIAI TULAJDONSÁGAI</vt:lpstr>
      <vt:lpstr>AZ AMIDOK ELŐFORDULÁSA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amidok</dc:title>
  <dc:creator>CSEH TÜNDE</dc:creator>
  <cp:lastModifiedBy>CSEH TÜNDE</cp:lastModifiedBy>
  <cp:revision>12</cp:revision>
  <dcterms:created xsi:type="dcterms:W3CDTF">2021-04-19T11:08:35Z</dcterms:created>
  <dcterms:modified xsi:type="dcterms:W3CDTF">2021-04-19T18:36:29Z</dcterms:modified>
</cp:coreProperties>
</file>