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9" r:id="rId2"/>
    <p:sldId id="257" r:id="rId3"/>
    <p:sldId id="268" r:id="rId4"/>
    <p:sldId id="258" r:id="rId5"/>
    <p:sldId id="259" r:id="rId6"/>
    <p:sldId id="265" r:id="rId7"/>
    <p:sldId id="260" r:id="rId8"/>
    <p:sldId id="261" r:id="rId9"/>
    <p:sldId id="263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D7DAE1"/>
                </a:solidFill>
              </a:rPr>
              <a:pPr/>
              <a:t>2021. 12. 27.</a:t>
            </a:fld>
            <a:endParaRPr lang="hu-HU">
              <a:solidFill>
                <a:srgbClr val="D7DA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D7DA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D7DAE1"/>
                </a:solidFill>
              </a:rPr>
              <a:pPr/>
              <a:t>‹#›</a:t>
            </a:fld>
            <a:endParaRPr lang="hu-HU">
              <a:solidFill>
                <a:srgbClr val="D7DA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020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634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796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6869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178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529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45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68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9394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903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8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95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224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223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91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2021. 12. 27.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07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Aminok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</a:t>
            </a:r>
            <a:r>
              <a:rPr lang="hu-HU" dirty="0" err="1" smtClean="0"/>
              <a:t>kemiaokosan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08296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Tudtad? - érdekességek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9600" y="1600202"/>
            <a:ext cx="8260080" cy="45142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endParaRPr lang="hu-HU" dirty="0" smtClean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r>
              <a:rPr lang="hu-HU" dirty="0" smtClean="0">
                <a:solidFill>
                  <a:srgbClr val="000000"/>
                </a:solidFill>
                <a:latin typeface="Open Sans" panose="020B0606030504020204" pitchFamily="34" charset="0"/>
              </a:rPr>
              <a:t>Ezek </a:t>
            </a:r>
            <a:r>
              <a:rPr lang="hu-HU" dirty="0" smtClean="0">
                <a:solidFill>
                  <a:srgbClr val="000000"/>
                </a:solidFill>
                <a:latin typeface="Open Sans" panose="020B0606030504020204" pitchFamily="34" charset="0"/>
              </a:rPr>
              <a:t>emelik </a:t>
            </a:r>
            <a:r>
              <a:rPr lang="hu-HU" dirty="0">
                <a:solidFill>
                  <a:srgbClr val="000000"/>
                </a:solidFill>
                <a:latin typeface="Open Sans" panose="020B0606030504020204" pitchFamily="34" charset="0"/>
              </a:rPr>
              <a:t>a vérnyomást, </a:t>
            </a:r>
            <a:r>
              <a:rPr lang="hu-HU" dirty="0" smtClean="0">
                <a:solidFill>
                  <a:srgbClr val="000000"/>
                </a:solidFill>
                <a:latin typeface="Open Sans" panose="020B0606030504020204" pitchFamily="34" charset="0"/>
              </a:rPr>
              <a:t>növelik </a:t>
            </a:r>
            <a:r>
              <a:rPr lang="hu-HU" dirty="0">
                <a:solidFill>
                  <a:srgbClr val="000000"/>
                </a:solidFill>
                <a:latin typeface="Open Sans" panose="020B0606030504020204" pitchFamily="34" charset="0"/>
              </a:rPr>
              <a:t>a pulzusszámot és </a:t>
            </a:r>
            <a:r>
              <a:rPr lang="hu-HU" dirty="0" smtClean="0">
                <a:solidFill>
                  <a:srgbClr val="000000"/>
                </a:solidFill>
                <a:latin typeface="Open Sans" panose="020B0606030504020204" pitchFamily="34" charset="0"/>
              </a:rPr>
              <a:t>csökkentik </a:t>
            </a:r>
            <a:r>
              <a:rPr lang="hu-HU" dirty="0">
                <a:solidFill>
                  <a:srgbClr val="000000"/>
                </a:solidFill>
                <a:latin typeface="Open Sans" panose="020B0606030504020204" pitchFamily="34" charset="0"/>
              </a:rPr>
              <a:t>a fáradtságérzetet. A függőségen kívül szívinfarktus és agyvérzés is fenyegeti fogyasztóját.</a:t>
            </a:r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609600" y="1727994"/>
            <a:ext cx="10400146" cy="2296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F4680B"/>
              </a:buClr>
              <a:buSzPct val="75000"/>
            </a:pPr>
            <a:r>
              <a:rPr lang="hu-HU" sz="2800" b="1" dirty="0" smtClean="0">
                <a:solidFill>
                  <a:srgbClr val="55554A"/>
                </a:solidFill>
              </a:rPr>
              <a:t>Egyes </a:t>
            </a:r>
            <a:r>
              <a:rPr lang="hu-HU" sz="2800" b="1" dirty="0" err="1">
                <a:solidFill>
                  <a:srgbClr val="55554A"/>
                </a:solidFill>
              </a:rPr>
              <a:t>aminok</a:t>
            </a:r>
            <a:r>
              <a:rPr lang="hu-HU" sz="2800" b="1" dirty="0">
                <a:solidFill>
                  <a:srgbClr val="55554A"/>
                </a:solidFill>
              </a:rPr>
              <a:t> függőséget okozhatnak…</a:t>
            </a:r>
          </a:p>
          <a:p>
            <a:pPr marL="28575" lvl="0">
              <a:spcBef>
                <a:spcPct val="20000"/>
              </a:spcBef>
              <a:buClr>
                <a:srgbClr val="F4680B"/>
              </a:buClr>
              <a:buSzPct val="75000"/>
            </a:pPr>
            <a:r>
              <a:rPr lang="hu-HU" sz="2000" i="1" dirty="0"/>
              <a:t>amfetamin</a:t>
            </a:r>
            <a:r>
              <a:rPr lang="hu-HU" sz="2000" dirty="0"/>
              <a:t> (</a:t>
            </a:r>
            <a:r>
              <a:rPr lang="hu-HU" sz="2000" b="1" i="1" dirty="0"/>
              <a:t>a</a:t>
            </a:r>
            <a:r>
              <a:rPr lang="hu-HU" sz="2000" i="1" dirty="0"/>
              <a:t>lfa-</a:t>
            </a:r>
            <a:r>
              <a:rPr lang="hu-HU" sz="2000" b="1" i="1" dirty="0"/>
              <a:t>m</a:t>
            </a:r>
            <a:r>
              <a:rPr lang="hu-HU" sz="2000" i="1" dirty="0"/>
              <a:t>etil-</a:t>
            </a:r>
            <a:r>
              <a:rPr lang="hu-HU" sz="2000" b="1" i="1" dirty="0" err="1"/>
              <a:t>f</a:t>
            </a:r>
            <a:r>
              <a:rPr lang="hu-HU" sz="2000" i="1" dirty="0" err="1"/>
              <a:t>enil</a:t>
            </a:r>
            <a:r>
              <a:rPr lang="hu-HU" sz="2000" b="1" i="1" dirty="0" err="1"/>
              <a:t>et</a:t>
            </a:r>
            <a:r>
              <a:rPr lang="hu-HU" sz="2000" i="1" dirty="0" err="1"/>
              <a:t>il</a:t>
            </a:r>
            <a:r>
              <a:rPr lang="hu-HU" sz="2000" b="1" i="1" dirty="0" err="1"/>
              <a:t>amin</a:t>
            </a:r>
            <a:r>
              <a:rPr lang="hu-HU" sz="2000" dirty="0" smtClean="0"/>
              <a:t>)</a:t>
            </a:r>
            <a:r>
              <a:rPr lang="hu-HU" sz="2400" dirty="0">
                <a:solidFill>
                  <a:srgbClr val="55554A"/>
                </a:solidFill>
              </a:rPr>
              <a:t>		   </a:t>
            </a:r>
            <a:r>
              <a:rPr lang="hu-HU" sz="2400" dirty="0" smtClean="0">
                <a:solidFill>
                  <a:srgbClr val="55554A"/>
                </a:solidFill>
              </a:rPr>
              <a:t> </a:t>
            </a:r>
            <a:endParaRPr lang="hu-HU" sz="2400" dirty="0" smtClean="0">
              <a:solidFill>
                <a:srgbClr val="55554A"/>
              </a:solidFill>
            </a:endParaRPr>
          </a:p>
          <a:p>
            <a:pPr marL="3686175" lvl="8">
              <a:spcBef>
                <a:spcPct val="20000"/>
              </a:spcBef>
              <a:buClr>
                <a:srgbClr val="F4680B"/>
              </a:buClr>
              <a:buSzPct val="75000"/>
            </a:pPr>
            <a:r>
              <a:rPr lang="hu-HU" sz="2400" i="1" dirty="0" smtClean="0">
                <a:solidFill>
                  <a:srgbClr val="55554A"/>
                </a:solidFill>
              </a:rPr>
              <a:t>       </a:t>
            </a:r>
          </a:p>
          <a:p>
            <a:pPr marL="3686175" lvl="8">
              <a:spcBef>
                <a:spcPct val="20000"/>
              </a:spcBef>
              <a:buClr>
                <a:srgbClr val="F4680B"/>
              </a:buClr>
              <a:buSzPct val="75000"/>
            </a:pPr>
            <a:r>
              <a:rPr lang="hu-HU" sz="2400" i="1" dirty="0" smtClean="0">
                <a:solidFill>
                  <a:srgbClr val="55554A"/>
                </a:solidFill>
              </a:rPr>
              <a:t>    </a:t>
            </a:r>
            <a:r>
              <a:rPr lang="hu-HU" sz="2400" i="1" dirty="0" err="1" smtClean="0">
                <a:solidFill>
                  <a:srgbClr val="55554A"/>
                </a:solidFill>
              </a:rPr>
              <a:t>Speed</a:t>
            </a:r>
            <a:endParaRPr lang="hu-HU" sz="2400" i="1" dirty="0" smtClean="0">
              <a:solidFill>
                <a:srgbClr val="55554A"/>
              </a:solidFill>
            </a:endParaRPr>
          </a:p>
          <a:p>
            <a:pPr marL="3686175" lvl="8">
              <a:spcBef>
                <a:spcPct val="20000"/>
              </a:spcBef>
              <a:buClr>
                <a:srgbClr val="F4680B"/>
              </a:buClr>
              <a:buSzPct val="75000"/>
            </a:pPr>
            <a:r>
              <a:rPr lang="hu-HU" sz="2400" i="1" dirty="0" smtClean="0">
                <a:solidFill>
                  <a:srgbClr val="55554A"/>
                </a:solidFill>
              </a:rPr>
              <a:t>                                          Ecstasy</a:t>
            </a:r>
            <a:endParaRPr lang="hu-HU" sz="2400" i="1" dirty="0">
              <a:solidFill>
                <a:srgbClr val="55554A"/>
              </a:solidFill>
            </a:endParaRPr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652678"/>
              </p:ext>
            </p:extLst>
          </p:nvPr>
        </p:nvGraphicFramePr>
        <p:xfrm>
          <a:off x="842766" y="2638607"/>
          <a:ext cx="2875392" cy="1069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CS ChemDraw Drawing" r:id="rId3" imgW="2619479" imgH="974970" progId="ChemDraw.Document.6.0">
                  <p:embed/>
                </p:oleObj>
              </mc:Choice>
              <mc:Fallback>
                <p:oleObj name="CS ChemDraw Drawing" r:id="rId3" imgW="2619479" imgH="974970" progId="ChemDraw.Document.6.0">
                  <p:embed/>
                  <p:pic>
                    <p:nvPicPr>
                      <p:cNvPr id="7" name="Objektum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2766" y="2638607"/>
                        <a:ext cx="2875392" cy="10699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214551"/>
              </p:ext>
            </p:extLst>
          </p:nvPr>
        </p:nvGraphicFramePr>
        <p:xfrm>
          <a:off x="4602005" y="3580809"/>
          <a:ext cx="1493995" cy="719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CS ChemDraw Drawing" r:id="rId5" imgW="1701838" imgH="819450" progId="ChemDraw.Document.6.0">
                  <p:embed/>
                </p:oleObj>
              </mc:Choice>
              <mc:Fallback>
                <p:oleObj name="CS ChemDraw Drawing" r:id="rId5" imgW="1701838" imgH="819450" progId="ChemDraw.Document.6.0">
                  <p:embed/>
                  <p:pic>
                    <p:nvPicPr>
                      <p:cNvPr id="6" name="Objektum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02005" y="3580809"/>
                        <a:ext cx="1493995" cy="7191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289421"/>
              </p:ext>
            </p:extLst>
          </p:nvPr>
        </p:nvGraphicFramePr>
        <p:xfrm>
          <a:off x="7639425" y="3872101"/>
          <a:ext cx="2300288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CS ChemDraw Drawing" r:id="rId7" imgW="2619479" imgH="974970" progId="ChemDraw.Document.6.0">
                  <p:embed/>
                </p:oleObj>
              </mc:Choice>
              <mc:Fallback>
                <p:oleObj name="CS ChemDraw Drawing" r:id="rId7" imgW="2619479" imgH="974970" progId="ChemDraw.Document.6.0">
                  <p:embed/>
                  <p:pic>
                    <p:nvPicPr>
                      <p:cNvPr id="11" name="Objektum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9425" y="3872101"/>
                        <a:ext cx="2300288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455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Tudtad? - érdekességek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>
                <a:solidFill>
                  <a:srgbClr val="000000"/>
                </a:solidFill>
                <a:latin typeface="Open Sans" panose="020B0606030504020204" pitchFamily="34" charset="0"/>
              </a:rPr>
              <a:t>Az egyik legfontosabb alkaloidnak, a morfinnak – amit erős fájdalomcsillapítóként használnak – magyar vonatkozása is van. A 20. század elején </a:t>
            </a:r>
            <a:r>
              <a:rPr lang="hu-HU" dirty="0" err="1">
                <a:solidFill>
                  <a:srgbClr val="000000"/>
                </a:solidFill>
                <a:latin typeface="Open Sans" panose="020B0606030504020204" pitchFamily="34" charset="0"/>
              </a:rPr>
              <a:t>Kabay</a:t>
            </a:r>
            <a:r>
              <a:rPr lang="hu-HU" dirty="0">
                <a:solidFill>
                  <a:srgbClr val="000000"/>
                </a:solidFill>
                <a:latin typeface="Open Sans" panose="020B0606030504020204" pitchFamily="34" charset="0"/>
              </a:rPr>
              <a:t> János dolgozta ki a mák­szalmából és mákgubóból történő morfingyártást.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5376" y="2992955"/>
            <a:ext cx="2963209" cy="379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64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églalap 19"/>
          <p:cNvSpPr/>
          <p:nvPr/>
        </p:nvSpPr>
        <p:spPr>
          <a:xfrm>
            <a:off x="3962576" y="3512680"/>
            <a:ext cx="1790798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34" name="Téglalap 33"/>
          <p:cNvSpPr/>
          <p:nvPr/>
        </p:nvSpPr>
        <p:spPr>
          <a:xfrm>
            <a:off x="5906792" y="3512680"/>
            <a:ext cx="1790798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35" name="Téglalap 34"/>
          <p:cNvSpPr/>
          <p:nvPr/>
        </p:nvSpPr>
        <p:spPr>
          <a:xfrm>
            <a:off x="7851008" y="3512680"/>
            <a:ext cx="1790798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</a:t>
            </a:r>
            <a:r>
              <a:rPr lang="hu-HU" dirty="0" err="1" smtClean="0"/>
              <a:t>aminok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2312" y="1575869"/>
            <a:ext cx="8229600" cy="1828799"/>
          </a:xfrm>
        </p:spPr>
        <p:txBody>
          <a:bodyPr>
            <a:normAutofit fontScale="77500" lnSpcReduction="20000"/>
          </a:bodyPr>
          <a:lstStyle/>
          <a:p>
            <a:pPr marL="365125" indent="0">
              <a:buNone/>
            </a:pPr>
            <a:r>
              <a:rPr lang="hu-HU" sz="3600" b="1" dirty="0" smtClean="0"/>
              <a:t>Az </a:t>
            </a:r>
            <a:r>
              <a:rPr lang="hu-HU" sz="3600" b="1" i="1" dirty="0" err="1" smtClean="0"/>
              <a:t>aminok</a:t>
            </a:r>
            <a:r>
              <a:rPr lang="hu-HU" sz="3600" b="1" dirty="0" smtClean="0"/>
              <a:t> az ammóniából származtatható nitrogéntartalmú </a:t>
            </a:r>
            <a:r>
              <a:rPr lang="hu-HU" sz="3600" b="1" dirty="0"/>
              <a:t>szénvegyületek, amelyek molekuláiban a </a:t>
            </a:r>
            <a:r>
              <a:rPr lang="hu-HU" sz="3600" b="1" dirty="0" smtClean="0"/>
              <a:t>nitrogénatom egy vagy több szénatomhoz kapcsolódik. </a:t>
            </a:r>
          </a:p>
          <a:p>
            <a:pPr marL="0" indent="0">
              <a:buNone/>
            </a:pPr>
            <a:endParaRPr lang="hu-HU" dirty="0"/>
          </a:p>
        </p:txBody>
      </p:sp>
      <p:grpSp>
        <p:nvGrpSpPr>
          <p:cNvPr id="17" name="Csoportba foglalás 16"/>
          <p:cNvGrpSpPr/>
          <p:nvPr/>
        </p:nvGrpSpPr>
        <p:grpSpPr>
          <a:xfrm>
            <a:off x="2450408" y="3512680"/>
            <a:ext cx="1391728" cy="1080120"/>
            <a:chOff x="323528" y="4869160"/>
            <a:chExt cx="1391728" cy="1080120"/>
          </a:xfrm>
        </p:grpSpPr>
        <p:grpSp>
          <p:nvGrpSpPr>
            <p:cNvPr id="12" name="Csoportba foglalás 11"/>
            <p:cNvGrpSpPr/>
            <p:nvPr/>
          </p:nvGrpSpPr>
          <p:grpSpPr>
            <a:xfrm>
              <a:off x="323528" y="4869160"/>
              <a:ext cx="1391728" cy="1080120"/>
              <a:chOff x="525295" y="5157192"/>
              <a:chExt cx="1391728" cy="1080120"/>
            </a:xfrm>
          </p:grpSpPr>
          <p:sp>
            <p:nvSpPr>
              <p:cNvPr id="13" name="Szövegdoboz 12"/>
              <p:cNvSpPr txBox="1"/>
              <p:nvPr/>
            </p:nvSpPr>
            <p:spPr>
              <a:xfrm>
                <a:off x="525295" y="5157192"/>
                <a:ext cx="13917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H–</a:t>
                </a:r>
                <a:r>
                  <a:rPr lang="hu-HU" sz="2800" dirty="0">
                    <a:solidFill>
                      <a:srgbClr val="000099"/>
                    </a:solidFill>
                    <a:latin typeface="Franklin Gothic Book"/>
                  </a:rPr>
                  <a:t>N</a:t>
                </a:r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–H </a:t>
                </a:r>
              </a:p>
            </p:txBody>
          </p:sp>
          <p:sp>
            <p:nvSpPr>
              <p:cNvPr id="14" name="Szövegdoboz 13"/>
              <p:cNvSpPr txBox="1"/>
              <p:nvPr/>
            </p:nvSpPr>
            <p:spPr>
              <a:xfrm rot="5400000">
                <a:off x="976739" y="5497836"/>
                <a:ext cx="4844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 </a:t>
                </a:r>
              </a:p>
            </p:txBody>
          </p:sp>
          <p:sp>
            <p:nvSpPr>
              <p:cNvPr id="15" name="Szövegdoboz 14"/>
              <p:cNvSpPr txBox="1"/>
              <p:nvPr/>
            </p:nvSpPr>
            <p:spPr>
              <a:xfrm>
                <a:off x="957343" y="5714092"/>
                <a:ext cx="50526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H </a:t>
                </a:r>
              </a:p>
            </p:txBody>
          </p:sp>
        </p:grpSp>
        <p:cxnSp>
          <p:nvCxnSpPr>
            <p:cNvPr id="16" name="Egyenes összekötő 15"/>
            <p:cNvCxnSpPr/>
            <p:nvPr/>
          </p:nvCxnSpPr>
          <p:spPr>
            <a:xfrm>
              <a:off x="899592" y="4941168"/>
              <a:ext cx="16759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Csoportba foglalás 17"/>
          <p:cNvGrpSpPr/>
          <p:nvPr/>
        </p:nvGrpSpPr>
        <p:grpSpPr>
          <a:xfrm>
            <a:off x="4250608" y="3512680"/>
            <a:ext cx="1521570" cy="1080120"/>
            <a:chOff x="2123728" y="4869160"/>
            <a:chExt cx="1521570" cy="1080120"/>
          </a:xfrm>
        </p:grpSpPr>
        <p:grpSp>
          <p:nvGrpSpPr>
            <p:cNvPr id="8" name="Csoportba foglalás 7"/>
            <p:cNvGrpSpPr/>
            <p:nvPr/>
          </p:nvGrpSpPr>
          <p:grpSpPr>
            <a:xfrm>
              <a:off x="2123728" y="4869160"/>
              <a:ext cx="1521570" cy="1080120"/>
              <a:chOff x="460375" y="5157192"/>
              <a:chExt cx="1521570" cy="1080120"/>
            </a:xfrm>
          </p:grpSpPr>
          <p:sp>
            <p:nvSpPr>
              <p:cNvPr id="5" name="Szövegdoboz 4"/>
              <p:cNvSpPr txBox="1"/>
              <p:nvPr/>
            </p:nvSpPr>
            <p:spPr>
              <a:xfrm>
                <a:off x="460375" y="5157192"/>
                <a:ext cx="15215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srgbClr val="FF0000"/>
                    </a:solidFill>
                    <a:latin typeface="Franklin Gothic Book"/>
                  </a:rPr>
                  <a:t>R</a:t>
                </a:r>
                <a:r>
                  <a:rPr lang="hu-HU" sz="2800" baseline="-25000" dirty="0">
                    <a:solidFill>
                      <a:srgbClr val="FF0000"/>
                    </a:solidFill>
                    <a:latin typeface="Franklin Gothic Book"/>
                  </a:rPr>
                  <a:t>1</a:t>
                </a:r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</a:t>
                </a:r>
                <a:r>
                  <a:rPr lang="hu-HU" sz="2800" dirty="0">
                    <a:solidFill>
                      <a:srgbClr val="000099"/>
                    </a:solidFill>
                    <a:latin typeface="Franklin Gothic Book"/>
                  </a:rPr>
                  <a:t>N</a:t>
                </a:r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–H </a:t>
                </a:r>
              </a:p>
            </p:txBody>
          </p:sp>
          <p:sp>
            <p:nvSpPr>
              <p:cNvPr id="9" name="Szövegdoboz 8"/>
              <p:cNvSpPr txBox="1"/>
              <p:nvPr/>
            </p:nvSpPr>
            <p:spPr>
              <a:xfrm rot="5400000">
                <a:off x="1043840" y="5497836"/>
                <a:ext cx="4844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 </a:t>
                </a:r>
              </a:p>
            </p:txBody>
          </p:sp>
          <p:sp>
            <p:nvSpPr>
              <p:cNvPr id="10" name="Szövegdoboz 9"/>
              <p:cNvSpPr txBox="1"/>
              <p:nvPr/>
            </p:nvSpPr>
            <p:spPr>
              <a:xfrm>
                <a:off x="1042397" y="5714092"/>
                <a:ext cx="50526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H </a:t>
                </a:r>
              </a:p>
            </p:txBody>
          </p:sp>
        </p:grpSp>
        <p:cxnSp>
          <p:nvCxnSpPr>
            <p:cNvPr id="19" name="Egyenes összekötő 18"/>
            <p:cNvCxnSpPr/>
            <p:nvPr/>
          </p:nvCxnSpPr>
          <p:spPr>
            <a:xfrm>
              <a:off x="2820232" y="4941168"/>
              <a:ext cx="16759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Csoportba foglalás 20"/>
          <p:cNvGrpSpPr/>
          <p:nvPr/>
        </p:nvGrpSpPr>
        <p:grpSpPr>
          <a:xfrm>
            <a:off x="6041406" y="3512680"/>
            <a:ext cx="1521570" cy="1080120"/>
            <a:chOff x="2123728" y="4869160"/>
            <a:chExt cx="1521570" cy="1080120"/>
          </a:xfrm>
        </p:grpSpPr>
        <p:grpSp>
          <p:nvGrpSpPr>
            <p:cNvPr id="22" name="Csoportba foglalás 21"/>
            <p:cNvGrpSpPr/>
            <p:nvPr/>
          </p:nvGrpSpPr>
          <p:grpSpPr>
            <a:xfrm>
              <a:off x="2123728" y="4869160"/>
              <a:ext cx="1521570" cy="1080120"/>
              <a:chOff x="460375" y="5157192"/>
              <a:chExt cx="1521570" cy="1080120"/>
            </a:xfrm>
          </p:grpSpPr>
          <p:sp>
            <p:nvSpPr>
              <p:cNvPr id="24" name="Szövegdoboz 23"/>
              <p:cNvSpPr txBox="1"/>
              <p:nvPr/>
            </p:nvSpPr>
            <p:spPr>
              <a:xfrm>
                <a:off x="460375" y="5157192"/>
                <a:ext cx="15215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srgbClr val="FF0000"/>
                    </a:solidFill>
                    <a:latin typeface="Franklin Gothic Book"/>
                  </a:rPr>
                  <a:t>R</a:t>
                </a:r>
                <a:r>
                  <a:rPr lang="hu-HU" sz="2800" baseline="-25000" dirty="0">
                    <a:solidFill>
                      <a:srgbClr val="FF0000"/>
                    </a:solidFill>
                    <a:latin typeface="Franklin Gothic Book"/>
                  </a:rPr>
                  <a:t>1</a:t>
                </a:r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</a:t>
                </a:r>
                <a:r>
                  <a:rPr lang="hu-HU" sz="2800" dirty="0">
                    <a:solidFill>
                      <a:srgbClr val="000099"/>
                    </a:solidFill>
                    <a:latin typeface="Franklin Gothic Book"/>
                  </a:rPr>
                  <a:t>N</a:t>
                </a:r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–H </a:t>
                </a:r>
              </a:p>
            </p:txBody>
          </p:sp>
          <p:sp>
            <p:nvSpPr>
              <p:cNvPr id="25" name="Szövegdoboz 24"/>
              <p:cNvSpPr txBox="1"/>
              <p:nvPr/>
            </p:nvSpPr>
            <p:spPr>
              <a:xfrm rot="5400000">
                <a:off x="1043840" y="5497836"/>
                <a:ext cx="4844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 </a:t>
                </a:r>
              </a:p>
            </p:txBody>
          </p:sp>
          <p:sp>
            <p:nvSpPr>
              <p:cNvPr id="26" name="Szövegdoboz 25"/>
              <p:cNvSpPr txBox="1"/>
              <p:nvPr/>
            </p:nvSpPr>
            <p:spPr>
              <a:xfrm>
                <a:off x="1058804" y="5714092"/>
                <a:ext cx="63510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srgbClr val="FF0000"/>
                    </a:solidFill>
                    <a:latin typeface="Franklin Gothic Book"/>
                  </a:rPr>
                  <a:t>R</a:t>
                </a:r>
                <a:r>
                  <a:rPr lang="hu-HU" sz="2800" baseline="-25000" dirty="0">
                    <a:solidFill>
                      <a:srgbClr val="FF0000"/>
                    </a:solidFill>
                    <a:latin typeface="Franklin Gothic Book"/>
                  </a:rPr>
                  <a:t>2</a:t>
                </a:r>
                <a:r>
                  <a:rPr lang="hu-HU" sz="2800" dirty="0">
                    <a:solidFill>
                      <a:srgbClr val="FF0000"/>
                    </a:solidFill>
                    <a:latin typeface="Franklin Gothic Book"/>
                  </a:rPr>
                  <a:t> </a:t>
                </a:r>
              </a:p>
            </p:txBody>
          </p:sp>
        </p:grpSp>
        <p:cxnSp>
          <p:nvCxnSpPr>
            <p:cNvPr id="23" name="Egyenes összekötő 22"/>
            <p:cNvCxnSpPr/>
            <p:nvPr/>
          </p:nvCxnSpPr>
          <p:spPr>
            <a:xfrm>
              <a:off x="2820232" y="4941168"/>
              <a:ext cx="16759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Csoportba foglalás 26"/>
          <p:cNvGrpSpPr/>
          <p:nvPr/>
        </p:nvGrpSpPr>
        <p:grpSpPr>
          <a:xfrm>
            <a:off x="7999794" y="3512680"/>
            <a:ext cx="1651414" cy="1080120"/>
            <a:chOff x="2200506" y="4869160"/>
            <a:chExt cx="1651414" cy="1080120"/>
          </a:xfrm>
        </p:grpSpPr>
        <p:grpSp>
          <p:nvGrpSpPr>
            <p:cNvPr id="28" name="Csoportba foglalás 27"/>
            <p:cNvGrpSpPr/>
            <p:nvPr/>
          </p:nvGrpSpPr>
          <p:grpSpPr>
            <a:xfrm>
              <a:off x="2200506" y="4869160"/>
              <a:ext cx="1651414" cy="1080120"/>
              <a:chOff x="537153" y="5157192"/>
              <a:chExt cx="1651414" cy="1080120"/>
            </a:xfrm>
          </p:grpSpPr>
          <p:sp>
            <p:nvSpPr>
              <p:cNvPr id="30" name="Szövegdoboz 29"/>
              <p:cNvSpPr txBox="1"/>
              <p:nvPr/>
            </p:nvSpPr>
            <p:spPr>
              <a:xfrm>
                <a:off x="537153" y="5157192"/>
                <a:ext cx="165141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srgbClr val="FF0000"/>
                    </a:solidFill>
                    <a:latin typeface="Franklin Gothic Book"/>
                  </a:rPr>
                  <a:t>R</a:t>
                </a:r>
                <a:r>
                  <a:rPr lang="hu-HU" sz="2800" baseline="-25000" dirty="0">
                    <a:solidFill>
                      <a:srgbClr val="FF0000"/>
                    </a:solidFill>
                    <a:latin typeface="Franklin Gothic Book"/>
                  </a:rPr>
                  <a:t>1</a:t>
                </a:r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</a:t>
                </a:r>
                <a:r>
                  <a:rPr lang="hu-HU" sz="2800" dirty="0">
                    <a:solidFill>
                      <a:srgbClr val="000099"/>
                    </a:solidFill>
                    <a:latin typeface="Franklin Gothic Book"/>
                  </a:rPr>
                  <a:t>N</a:t>
                </a:r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</a:t>
                </a:r>
                <a:r>
                  <a:rPr lang="hu-HU" sz="2800" dirty="0">
                    <a:solidFill>
                      <a:srgbClr val="FF0000"/>
                    </a:solidFill>
                    <a:latin typeface="Franklin Gothic Book"/>
                  </a:rPr>
                  <a:t>R</a:t>
                </a:r>
                <a:r>
                  <a:rPr lang="hu-HU" sz="2800" baseline="-25000" dirty="0">
                    <a:solidFill>
                      <a:srgbClr val="FF0000"/>
                    </a:solidFill>
                    <a:latin typeface="Franklin Gothic Book"/>
                  </a:rPr>
                  <a:t>3</a:t>
                </a:r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 </a:t>
                </a:r>
              </a:p>
            </p:txBody>
          </p:sp>
          <p:sp>
            <p:nvSpPr>
              <p:cNvPr id="31" name="Szövegdoboz 30"/>
              <p:cNvSpPr txBox="1"/>
              <p:nvPr/>
            </p:nvSpPr>
            <p:spPr>
              <a:xfrm rot="5400000">
                <a:off x="1108679" y="5497836"/>
                <a:ext cx="4844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 </a:t>
                </a:r>
              </a:p>
            </p:txBody>
          </p:sp>
          <p:sp>
            <p:nvSpPr>
              <p:cNvPr id="32" name="Szövegdoboz 31"/>
              <p:cNvSpPr txBox="1"/>
              <p:nvPr/>
            </p:nvSpPr>
            <p:spPr>
              <a:xfrm>
                <a:off x="1121410" y="5714092"/>
                <a:ext cx="63510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srgbClr val="FF0000"/>
                    </a:solidFill>
                    <a:latin typeface="Franklin Gothic Book"/>
                  </a:rPr>
                  <a:t>R</a:t>
                </a:r>
                <a:r>
                  <a:rPr lang="hu-HU" sz="2800" baseline="-25000" dirty="0">
                    <a:solidFill>
                      <a:srgbClr val="FF0000"/>
                    </a:solidFill>
                    <a:latin typeface="Franklin Gothic Book"/>
                  </a:rPr>
                  <a:t>2</a:t>
                </a:r>
                <a:r>
                  <a:rPr lang="hu-HU" sz="2800" dirty="0">
                    <a:solidFill>
                      <a:srgbClr val="FF0000"/>
                    </a:solidFill>
                    <a:latin typeface="Franklin Gothic Book"/>
                  </a:rPr>
                  <a:t> </a:t>
                </a:r>
              </a:p>
            </p:txBody>
          </p:sp>
        </p:grpSp>
        <p:cxnSp>
          <p:nvCxnSpPr>
            <p:cNvPr id="29" name="Egyenes összekötő 28"/>
            <p:cNvCxnSpPr/>
            <p:nvPr/>
          </p:nvCxnSpPr>
          <p:spPr>
            <a:xfrm>
              <a:off x="2892240" y="4941168"/>
              <a:ext cx="16759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Szövegdoboz 32"/>
          <p:cNvSpPr txBox="1"/>
          <p:nvPr/>
        </p:nvSpPr>
        <p:spPr>
          <a:xfrm>
            <a:off x="2587255" y="4664808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prstClr val="black"/>
                </a:solidFill>
                <a:latin typeface="Franklin Gothic Book"/>
              </a:rPr>
              <a:t>ammónia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4182276" y="465551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>
                <a:solidFill>
                  <a:prstClr val="black"/>
                </a:solidFill>
                <a:latin typeface="Franklin Gothic Book"/>
              </a:rPr>
              <a:t>primer amin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5906793" y="4655516"/>
            <a:ext cx="173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>
                <a:solidFill>
                  <a:prstClr val="black"/>
                </a:solidFill>
                <a:latin typeface="Franklin Gothic Book"/>
              </a:rPr>
              <a:t>szekunder amin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8039389" y="4664808"/>
            <a:ext cx="1344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>
                <a:solidFill>
                  <a:prstClr val="black"/>
                </a:solidFill>
                <a:latin typeface="Franklin Gothic Book"/>
              </a:rPr>
              <a:t>tercier amin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459268" y="5600911"/>
            <a:ext cx="7540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R: valamilyen </a:t>
            </a:r>
            <a:r>
              <a:rPr lang="hu-HU" sz="2400" dirty="0" err="1" smtClean="0"/>
              <a:t>alkil</a:t>
            </a:r>
            <a:r>
              <a:rPr lang="hu-HU" sz="2400" dirty="0" smtClean="0"/>
              <a:t>-csoport pl. metil-, etil-, </a:t>
            </a:r>
            <a:r>
              <a:rPr lang="hu-HU" sz="2400" dirty="0" err="1" smtClean="0"/>
              <a:t>propil</a:t>
            </a:r>
            <a:r>
              <a:rPr lang="hu-HU" sz="2400" dirty="0" smtClean="0"/>
              <a:t>… csoport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77157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nitrogén</a:t>
            </a:r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362246" y="1472919"/>
            <a:ext cx="8363744" cy="324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u-HU" sz="2800" dirty="0" smtClean="0"/>
              <a:t>A N az V. főcsoport első eleme</a:t>
            </a:r>
          </a:p>
          <a:p>
            <a:pPr>
              <a:lnSpc>
                <a:spcPct val="150000"/>
              </a:lnSpc>
            </a:pPr>
            <a:r>
              <a:rPr lang="hu-HU" sz="2800" dirty="0" smtClean="0"/>
              <a:t>5 vegyértékelektronja van, ebből 1 párosított e</a:t>
            </a:r>
            <a:r>
              <a:rPr lang="hu-HU" sz="2800" baseline="30000" dirty="0" smtClean="0"/>
              <a:t>-</a:t>
            </a:r>
            <a:r>
              <a:rPr lang="hu-HU" sz="2800" dirty="0" smtClean="0"/>
              <a:t> -pár</a:t>
            </a:r>
          </a:p>
          <a:p>
            <a:pPr>
              <a:lnSpc>
                <a:spcPct val="150000"/>
              </a:lnSpc>
            </a:pPr>
            <a:r>
              <a:rPr lang="hu-HU" sz="2800" dirty="0" smtClean="0"/>
              <a:t>Legtöbbször ez a párosított e</a:t>
            </a:r>
            <a:r>
              <a:rPr lang="hu-HU" sz="2800" baseline="30000" dirty="0" smtClean="0"/>
              <a:t>-</a:t>
            </a:r>
            <a:r>
              <a:rPr lang="hu-HU" sz="2800" dirty="0" smtClean="0"/>
              <a:t> nemkötő e</a:t>
            </a:r>
            <a:r>
              <a:rPr lang="hu-HU" sz="2800" baseline="30000" dirty="0" smtClean="0"/>
              <a:t>-</a:t>
            </a:r>
            <a:r>
              <a:rPr lang="hu-HU" sz="2800" dirty="0" smtClean="0"/>
              <a:t> -párt alkot a molekulában.</a:t>
            </a:r>
          </a:p>
        </p:txBody>
      </p:sp>
      <p:grpSp>
        <p:nvGrpSpPr>
          <p:cNvPr id="10" name="Csoportba foglalás 9"/>
          <p:cNvGrpSpPr/>
          <p:nvPr/>
        </p:nvGrpSpPr>
        <p:grpSpPr>
          <a:xfrm>
            <a:off x="9821007" y="628857"/>
            <a:ext cx="1297719" cy="1688123"/>
            <a:chOff x="6885213" y="2074924"/>
            <a:chExt cx="1297719" cy="1688123"/>
          </a:xfrm>
        </p:grpSpPr>
        <p:sp>
          <p:nvSpPr>
            <p:cNvPr id="12" name="Téglalap 11"/>
            <p:cNvSpPr/>
            <p:nvPr/>
          </p:nvSpPr>
          <p:spPr>
            <a:xfrm>
              <a:off x="6916839" y="2074924"/>
              <a:ext cx="1266093" cy="168812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4400" dirty="0">
                <a:solidFill>
                  <a:schemeClr val="tx1"/>
                </a:solidFill>
              </a:endParaRPr>
            </a:p>
          </p:txBody>
        </p:sp>
        <p:sp>
          <p:nvSpPr>
            <p:cNvPr id="14" name="Téglalap 13"/>
            <p:cNvSpPr/>
            <p:nvPr/>
          </p:nvSpPr>
          <p:spPr>
            <a:xfrm>
              <a:off x="7024905" y="2309829"/>
              <a:ext cx="3193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u-HU" dirty="0" smtClean="0"/>
                <a:t>7</a:t>
              </a:r>
              <a:endParaRPr lang="hu-HU" dirty="0"/>
            </a:p>
          </p:txBody>
        </p:sp>
        <p:sp>
          <p:nvSpPr>
            <p:cNvPr id="15" name="Téglalap 14"/>
            <p:cNvSpPr/>
            <p:nvPr/>
          </p:nvSpPr>
          <p:spPr>
            <a:xfrm>
              <a:off x="6885213" y="3085237"/>
              <a:ext cx="6388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u-HU" dirty="0" smtClean="0"/>
                <a:t>14,0</a:t>
              </a:r>
              <a:endParaRPr lang="hu-HU" dirty="0"/>
            </a:p>
          </p:txBody>
        </p:sp>
        <p:sp>
          <p:nvSpPr>
            <p:cNvPr id="16" name="Téglalap 15"/>
            <p:cNvSpPr/>
            <p:nvPr/>
          </p:nvSpPr>
          <p:spPr>
            <a:xfrm>
              <a:off x="7690889" y="2509242"/>
              <a:ext cx="31931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u-HU" dirty="0" smtClean="0"/>
                <a:t>5</a:t>
              </a:r>
            </a:p>
            <a:p>
              <a:pPr algn="ctr"/>
              <a:r>
                <a:rPr lang="hu-HU" dirty="0" smtClean="0"/>
                <a:t>2</a:t>
              </a:r>
              <a:endParaRPr lang="hu-HU" dirty="0"/>
            </a:p>
          </p:txBody>
        </p:sp>
        <p:sp>
          <p:nvSpPr>
            <p:cNvPr id="17" name="Szövegdoboz 16"/>
            <p:cNvSpPr txBox="1"/>
            <p:nvPr/>
          </p:nvSpPr>
          <p:spPr>
            <a:xfrm>
              <a:off x="7004267" y="3388808"/>
              <a:ext cx="9836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nitrogén</a:t>
              </a:r>
              <a:endParaRPr lang="hu-HU" dirty="0"/>
            </a:p>
          </p:txBody>
        </p:sp>
        <p:sp>
          <p:nvSpPr>
            <p:cNvPr id="18" name="Téglalap 17"/>
            <p:cNvSpPr/>
            <p:nvPr/>
          </p:nvSpPr>
          <p:spPr>
            <a:xfrm>
              <a:off x="7207738" y="2417543"/>
              <a:ext cx="556564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u-HU" sz="4400" b="1" dirty="0"/>
                <a:t>N</a:t>
              </a:r>
            </a:p>
          </p:txBody>
        </p:sp>
      </p:grpSp>
      <p:pic>
        <p:nvPicPr>
          <p:cNvPr id="21" name="Kép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368" y="5009892"/>
            <a:ext cx="2676899" cy="1848108"/>
          </a:xfrm>
          <a:prstGeom prst="rect">
            <a:avLst/>
          </a:prstGeom>
        </p:spPr>
      </p:pic>
      <p:sp>
        <p:nvSpPr>
          <p:cNvPr id="22" name="Lefelé nyíl 21"/>
          <p:cNvSpPr/>
          <p:nvPr/>
        </p:nvSpPr>
        <p:spPr>
          <a:xfrm>
            <a:off x="5541818" y="4349931"/>
            <a:ext cx="297279" cy="5083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6148" name="Picture 4" descr="Molecular Structure Nitrogen Electrons Protons Neutrons Stock Vector  (Royalty Free) 151769968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58" y="2478135"/>
            <a:ext cx="3722886" cy="4379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05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églalap 19"/>
          <p:cNvSpPr/>
          <p:nvPr/>
        </p:nvSpPr>
        <p:spPr>
          <a:xfrm>
            <a:off x="5320044" y="2350604"/>
            <a:ext cx="1895784" cy="17281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</a:t>
            </a:r>
            <a:r>
              <a:rPr lang="hu-HU" dirty="0" err="1" smtClean="0"/>
              <a:t>aminok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67659" y="1669472"/>
            <a:ext cx="8229600" cy="5188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600" b="1" dirty="0" smtClean="0"/>
              <a:t>A primer </a:t>
            </a:r>
            <a:r>
              <a:rPr lang="hu-HU" sz="3600" b="1" dirty="0" err="1" smtClean="0"/>
              <a:t>aminok</a:t>
            </a:r>
            <a:r>
              <a:rPr lang="hu-HU" sz="3600" b="1" dirty="0" smtClean="0"/>
              <a:t> jellemező funkciós csoportja:</a:t>
            </a:r>
          </a:p>
          <a:p>
            <a:pPr marL="365125" indent="0">
              <a:buNone/>
            </a:pPr>
            <a:endParaRPr lang="hu-HU" sz="3600" b="1" i="1" dirty="0">
              <a:solidFill>
                <a:srgbClr val="FF0000"/>
              </a:solidFill>
            </a:endParaRPr>
          </a:p>
          <a:p>
            <a:pPr marL="365125" indent="0">
              <a:buNone/>
            </a:pPr>
            <a:r>
              <a:rPr lang="hu-HU" sz="3200" b="1" i="1" dirty="0" err="1" smtClean="0">
                <a:solidFill>
                  <a:srgbClr val="FF0000"/>
                </a:solidFill>
              </a:rPr>
              <a:t>Aminocsoport</a:t>
            </a:r>
            <a:endParaRPr lang="hu-HU" sz="3600" b="1" i="1" dirty="0" smtClean="0">
              <a:solidFill>
                <a:srgbClr val="FF0000"/>
              </a:solidFill>
            </a:endParaRPr>
          </a:p>
          <a:p>
            <a:pPr marL="365125" indent="0">
              <a:buNone/>
            </a:pPr>
            <a:r>
              <a:rPr lang="hu-HU" sz="3600" b="1" i="1" dirty="0" smtClean="0">
                <a:solidFill>
                  <a:schemeClr val="tx1"/>
                </a:solidFill>
              </a:rPr>
              <a:t>Összegképlete:</a:t>
            </a:r>
            <a:r>
              <a:rPr lang="hu-HU" sz="3600" b="1" i="1" dirty="0" smtClean="0">
                <a:solidFill>
                  <a:srgbClr val="FF0000"/>
                </a:solidFill>
              </a:rPr>
              <a:t> -NH2</a:t>
            </a:r>
          </a:p>
          <a:p>
            <a:pPr marL="365125" indent="0">
              <a:buNone/>
            </a:pPr>
            <a:endParaRPr lang="hu-HU" b="1" i="1" dirty="0">
              <a:solidFill>
                <a:schemeClr val="tx1"/>
              </a:solidFill>
            </a:endParaRPr>
          </a:p>
          <a:p>
            <a:pPr marL="365125" indent="0">
              <a:buNone/>
            </a:pPr>
            <a:endParaRPr lang="hu-HU" b="1" i="1" dirty="0" smtClean="0">
              <a:solidFill>
                <a:schemeClr val="tx1"/>
              </a:solidFill>
            </a:endParaRPr>
          </a:p>
          <a:p>
            <a:pPr marL="365125" indent="0">
              <a:buNone/>
            </a:pPr>
            <a:endParaRPr lang="hu-HU" b="1" i="1" dirty="0">
              <a:solidFill>
                <a:schemeClr val="tx1"/>
              </a:solidFill>
            </a:endParaRPr>
          </a:p>
          <a:p>
            <a:pPr marL="365125" indent="0">
              <a:buNone/>
            </a:pPr>
            <a:endParaRPr lang="hu-HU" b="1" i="1" dirty="0" smtClean="0">
              <a:solidFill>
                <a:schemeClr val="tx1"/>
              </a:solidFill>
            </a:endParaRPr>
          </a:p>
        </p:txBody>
      </p:sp>
      <p:sp>
        <p:nvSpPr>
          <p:cNvPr id="7" name="Lekerekített téglalap 6"/>
          <p:cNvSpPr/>
          <p:nvPr/>
        </p:nvSpPr>
        <p:spPr>
          <a:xfrm>
            <a:off x="5885934" y="2450212"/>
            <a:ext cx="938697" cy="1080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  <a:latin typeface="Franklin Gothic Book"/>
            </a:endParaRPr>
          </a:p>
        </p:txBody>
      </p:sp>
      <p:grpSp>
        <p:nvGrpSpPr>
          <p:cNvPr id="18" name="Csoportba foglalás 17"/>
          <p:cNvGrpSpPr/>
          <p:nvPr/>
        </p:nvGrpSpPr>
        <p:grpSpPr>
          <a:xfrm>
            <a:off x="5382459" y="2492896"/>
            <a:ext cx="1521570" cy="1080120"/>
            <a:chOff x="2202275" y="4869160"/>
            <a:chExt cx="1521570" cy="1080120"/>
          </a:xfrm>
        </p:grpSpPr>
        <p:grpSp>
          <p:nvGrpSpPr>
            <p:cNvPr id="8" name="Csoportba foglalás 7"/>
            <p:cNvGrpSpPr/>
            <p:nvPr/>
          </p:nvGrpSpPr>
          <p:grpSpPr>
            <a:xfrm>
              <a:off x="2202275" y="4869160"/>
              <a:ext cx="1521570" cy="1080120"/>
              <a:chOff x="538922" y="5157192"/>
              <a:chExt cx="1521570" cy="1080120"/>
            </a:xfrm>
          </p:grpSpPr>
          <p:sp>
            <p:nvSpPr>
              <p:cNvPr id="5" name="Szövegdoboz 4"/>
              <p:cNvSpPr txBox="1"/>
              <p:nvPr/>
            </p:nvSpPr>
            <p:spPr>
              <a:xfrm>
                <a:off x="538922" y="5157192"/>
                <a:ext cx="15215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srgbClr val="FF0000"/>
                    </a:solidFill>
                    <a:latin typeface="Franklin Gothic Book"/>
                  </a:rPr>
                  <a:t>R</a:t>
                </a:r>
                <a:r>
                  <a:rPr lang="hu-HU" sz="2800" baseline="-25000" dirty="0">
                    <a:solidFill>
                      <a:srgbClr val="FF0000"/>
                    </a:solidFill>
                    <a:latin typeface="Franklin Gothic Book"/>
                  </a:rPr>
                  <a:t>1</a:t>
                </a:r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</a:t>
                </a:r>
                <a:r>
                  <a:rPr lang="hu-HU" sz="2800" dirty="0">
                    <a:solidFill>
                      <a:srgbClr val="000099"/>
                    </a:solidFill>
                    <a:latin typeface="Franklin Gothic Book"/>
                  </a:rPr>
                  <a:t>N</a:t>
                </a:r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–H </a:t>
                </a:r>
              </a:p>
            </p:txBody>
          </p:sp>
          <p:sp>
            <p:nvSpPr>
              <p:cNvPr id="9" name="Szövegdoboz 8"/>
              <p:cNvSpPr txBox="1"/>
              <p:nvPr/>
            </p:nvSpPr>
            <p:spPr>
              <a:xfrm rot="5400000">
                <a:off x="1043840" y="5497836"/>
                <a:ext cx="4844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– </a:t>
                </a:r>
              </a:p>
            </p:txBody>
          </p:sp>
          <p:sp>
            <p:nvSpPr>
              <p:cNvPr id="10" name="Szövegdoboz 9"/>
              <p:cNvSpPr txBox="1"/>
              <p:nvPr/>
            </p:nvSpPr>
            <p:spPr>
              <a:xfrm>
                <a:off x="1042397" y="5714092"/>
                <a:ext cx="50526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sz="2800" dirty="0">
                    <a:solidFill>
                      <a:prstClr val="black"/>
                    </a:solidFill>
                    <a:latin typeface="Franklin Gothic Book"/>
                  </a:rPr>
                  <a:t>H </a:t>
                </a:r>
              </a:p>
            </p:txBody>
          </p:sp>
        </p:grpSp>
        <p:cxnSp>
          <p:nvCxnSpPr>
            <p:cNvPr id="19" name="Egyenes összekötő 18"/>
            <p:cNvCxnSpPr/>
            <p:nvPr/>
          </p:nvCxnSpPr>
          <p:spPr>
            <a:xfrm>
              <a:off x="2820232" y="4941168"/>
              <a:ext cx="16759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Szövegdoboz 36"/>
          <p:cNvSpPr txBox="1"/>
          <p:nvPr/>
        </p:nvSpPr>
        <p:spPr>
          <a:xfrm>
            <a:off x="5382459" y="370946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>
                <a:solidFill>
                  <a:prstClr val="black"/>
                </a:solidFill>
                <a:latin typeface="Franklin Gothic Book"/>
              </a:rPr>
              <a:t>primer amin</a:t>
            </a:r>
          </a:p>
        </p:txBody>
      </p:sp>
    </p:spTree>
    <p:extLst>
      <p:ext uri="{BB962C8B-B14F-4D97-AF65-F5344CB8AC3E}">
        <p14:creationId xmlns:p14="http://schemas.microsoft.com/office/powerpoint/2010/main" val="282133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</a:t>
            </a:r>
            <a:r>
              <a:rPr lang="hu-HU" dirty="0" err="1" smtClean="0"/>
              <a:t>aminok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85091" y="1527629"/>
            <a:ext cx="11206612" cy="392182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u-HU" sz="3600" b="1" dirty="0" smtClean="0"/>
              <a:t>Elnevezésük:</a:t>
            </a:r>
          </a:p>
          <a:p>
            <a:pPr marL="708025">
              <a:buFont typeface="Wingdings" panose="05000000000000000000" pitchFamily="2" charset="2"/>
              <a:buChar char="Ø"/>
            </a:pPr>
            <a:r>
              <a:rPr lang="hu-HU" b="1" dirty="0" smtClean="0"/>
              <a:t>szénhidrogéncsoport(ok) + </a:t>
            </a:r>
            <a:r>
              <a:rPr lang="hu-HU" b="1" i="1" dirty="0" smtClean="0"/>
              <a:t>-amin</a:t>
            </a:r>
            <a:r>
              <a:rPr lang="hu-HU" b="1" dirty="0" smtClean="0"/>
              <a:t> végződés</a:t>
            </a:r>
            <a:endParaRPr lang="hu-HU" dirty="0" smtClean="0"/>
          </a:p>
          <a:p>
            <a:pPr marL="708025">
              <a:buFont typeface="Wingdings" panose="05000000000000000000" pitchFamily="2" charset="2"/>
              <a:buChar char="Ø"/>
            </a:pPr>
            <a:r>
              <a:rPr lang="hu-HU" dirty="0" smtClean="0"/>
              <a:t>Több szénhidrogén csoport esetén </a:t>
            </a:r>
            <a:r>
              <a:rPr lang="hu-HU" i="1" dirty="0" smtClean="0"/>
              <a:t>ábécé</a:t>
            </a:r>
            <a:r>
              <a:rPr lang="hu-HU" dirty="0" smtClean="0"/>
              <a:t> sorrendben történik a csoportok felsorolása.</a:t>
            </a:r>
          </a:p>
          <a:p>
            <a:pPr marL="708025">
              <a:buFont typeface="Wingdings" panose="05000000000000000000" pitchFamily="2" charset="2"/>
              <a:buChar char="Ø"/>
            </a:pPr>
            <a:r>
              <a:rPr lang="hu-HU" dirty="0" smtClean="0"/>
              <a:t>Azonos szénhidrogéncsoportok esetében: di-, </a:t>
            </a:r>
            <a:r>
              <a:rPr lang="hu-HU" dirty="0" err="1" smtClean="0"/>
              <a:t>tri</a:t>
            </a:r>
            <a:r>
              <a:rPr lang="hu-HU" dirty="0" smtClean="0"/>
              <a:t>- előtagot használunk.</a:t>
            </a:r>
          </a:p>
          <a:p>
            <a:pPr marL="708025">
              <a:buFont typeface="Wingdings" panose="05000000000000000000" pitchFamily="2" charset="2"/>
              <a:buChar char="Ø"/>
            </a:pPr>
            <a:endParaRPr lang="hu-HU" b="1" dirty="0" smtClean="0"/>
          </a:p>
          <a:p>
            <a:pPr marL="708025">
              <a:buFont typeface="Wingdings" panose="05000000000000000000" pitchFamily="2" charset="2"/>
              <a:buChar char="Ø"/>
            </a:pPr>
            <a:r>
              <a:rPr lang="hu-HU" sz="3600" b="1" dirty="0" smtClean="0"/>
              <a:t>Metil-amin</a:t>
            </a:r>
            <a:r>
              <a:rPr lang="hu-HU" sz="3600" dirty="0" smtClean="0"/>
              <a:t>	</a:t>
            </a:r>
            <a:r>
              <a:rPr lang="hu-HU" dirty="0" smtClean="0"/>
              <a:t>            	</a:t>
            </a:r>
            <a:r>
              <a:rPr lang="hu-HU" dirty="0"/>
              <a:t>	</a:t>
            </a:r>
            <a:r>
              <a:rPr lang="hu-HU" sz="3600" b="1" dirty="0" err="1" smtClean="0"/>
              <a:t>trimetil</a:t>
            </a:r>
            <a:r>
              <a:rPr lang="hu-HU" sz="3600" b="1" dirty="0" smtClean="0"/>
              <a:t>-amin</a:t>
            </a:r>
            <a:endParaRPr lang="hu-HU" dirty="0" smtClean="0"/>
          </a:p>
          <a:p>
            <a:pPr marL="708025">
              <a:buFont typeface="Wingdings" panose="05000000000000000000" pitchFamily="2" charset="2"/>
              <a:buChar char="Ø"/>
            </a:pP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7578" y="4705173"/>
            <a:ext cx="2972215" cy="1514686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668" y="4411535"/>
            <a:ext cx="3039134" cy="2075837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2220469" y="6487372"/>
            <a:ext cx="1149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err="1" smtClean="0"/>
              <a:t>Forrás:nkp.hu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61855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szerelemhormon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szerelmi érzésért elsősorban egy amin,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2-feniletil-amin </a:t>
            </a:r>
            <a:r>
              <a:rPr lang="hu-HU" dirty="0" smtClean="0"/>
              <a:t>(ld.ábra</a:t>
            </a:r>
            <a:r>
              <a:rPr lang="hu-HU" dirty="0"/>
              <a:t>) és származékai,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dopamin és a </a:t>
            </a:r>
            <a:r>
              <a:rPr lang="hu-HU" dirty="0" err="1"/>
              <a:t>norefedrin</a:t>
            </a:r>
            <a:r>
              <a:rPr lang="hu-HU" dirty="0"/>
              <a:t> a felelősek.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Ezek </a:t>
            </a:r>
            <a:r>
              <a:rPr lang="hu-HU" dirty="0"/>
              <a:t>a molekulák szerkezetükben nagyon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hasonlítanak </a:t>
            </a:r>
            <a:r>
              <a:rPr lang="hu-HU" dirty="0"/>
              <a:t>az amfetamin drogokhoz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A</a:t>
            </a:r>
            <a:r>
              <a:rPr lang="hu-HU" dirty="0" smtClean="0"/>
              <a:t> </a:t>
            </a:r>
            <a:r>
              <a:rPr lang="hu-HU" dirty="0"/>
              <a:t>csokoládé is nagy mennyiségben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akár 600 mg/100 g) tartalmaz </a:t>
            </a:r>
            <a:r>
              <a:rPr lang="hu-HU" dirty="0" smtClean="0"/>
              <a:t>2-feniletil-amint.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6655" y="1531258"/>
            <a:ext cx="3307347" cy="3790847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7045562" y="5275295"/>
            <a:ext cx="1149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err="1" smtClean="0"/>
              <a:t>Forrás:nkp.hu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50295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</a:t>
            </a:r>
            <a:r>
              <a:rPr lang="hu-HU" dirty="0" err="1" smtClean="0"/>
              <a:t>aminok</a:t>
            </a:r>
            <a:r>
              <a:rPr lang="hu-HU" dirty="0" smtClean="0"/>
              <a:t> fizikai </a:t>
            </a:r>
            <a:r>
              <a:rPr lang="hu-HU" dirty="0" smtClean="0"/>
              <a:t>tulajdonságai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0412" y="2095357"/>
            <a:ext cx="8579296" cy="3417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b="1" dirty="0" smtClean="0"/>
              <a:t>A kis </a:t>
            </a:r>
            <a:r>
              <a:rPr lang="hu-HU" sz="2000" b="1" dirty="0" err="1" smtClean="0"/>
              <a:t>szénatomszámú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alkil-aminok</a:t>
            </a:r>
            <a:r>
              <a:rPr lang="hu-HU" sz="2000" b="1" dirty="0" smtClean="0"/>
              <a:t> általános tulajdonságai: </a:t>
            </a:r>
            <a:endParaRPr lang="hu-HU" sz="2000" b="1" dirty="0"/>
          </a:p>
          <a:p>
            <a:pPr lvl="1"/>
            <a:r>
              <a:rPr lang="hu-HU" sz="2000" dirty="0"/>
              <a:t>gáz halmazállapotúak,</a:t>
            </a:r>
          </a:p>
          <a:p>
            <a:pPr lvl="1"/>
            <a:r>
              <a:rPr lang="hu-HU" sz="2000" dirty="0"/>
              <a:t>szaguk az ammóniához hasonló,</a:t>
            </a:r>
          </a:p>
          <a:p>
            <a:pPr lvl="1"/>
            <a:r>
              <a:rPr lang="hu-HU" sz="2000" dirty="0"/>
              <a:t>polárisak, így vízben, alkoholban, acetonban jól oldódnak.</a:t>
            </a:r>
          </a:p>
          <a:p>
            <a:pPr marL="0" indent="0">
              <a:buNone/>
            </a:pPr>
            <a:r>
              <a:rPr lang="hu-HU" sz="2000" dirty="0" smtClean="0"/>
              <a:t>A </a:t>
            </a:r>
            <a:r>
              <a:rPr lang="hu-HU" sz="2000" dirty="0" smtClean="0"/>
              <a:t>különböző rendű izomer </a:t>
            </a:r>
            <a:r>
              <a:rPr lang="hu-HU" sz="2000" dirty="0" err="1" smtClean="0"/>
              <a:t>aminok</a:t>
            </a:r>
            <a:r>
              <a:rPr lang="hu-HU" sz="2000" dirty="0" smtClean="0"/>
              <a:t> forráspontja a rendűség növekedésével csökken.</a:t>
            </a:r>
          </a:p>
          <a:p>
            <a:pPr lvl="1"/>
            <a:r>
              <a:rPr lang="hu-HU" sz="2000" dirty="0"/>
              <a:t>elsőrendű és másodrendű </a:t>
            </a:r>
            <a:r>
              <a:rPr lang="hu-HU" sz="2000" dirty="0" err="1"/>
              <a:t>aminok</a:t>
            </a:r>
            <a:r>
              <a:rPr lang="hu-HU" sz="2000" dirty="0"/>
              <a:t>: hidrogénkötés</a:t>
            </a:r>
          </a:p>
          <a:p>
            <a:pPr lvl="1"/>
            <a:r>
              <a:rPr lang="hu-HU" sz="2000" dirty="0"/>
              <a:t>harmadrendű </a:t>
            </a:r>
            <a:r>
              <a:rPr lang="hu-HU" sz="2000" dirty="0" err="1"/>
              <a:t>aminok</a:t>
            </a:r>
            <a:r>
              <a:rPr lang="hu-HU" sz="2000" dirty="0"/>
              <a:t>: dipólus-dipólus kölcsönhatás</a:t>
            </a:r>
          </a:p>
        </p:txBody>
      </p:sp>
    </p:spTree>
    <p:extLst>
      <p:ext uri="{BB962C8B-B14F-4D97-AF65-F5344CB8AC3E}">
        <p14:creationId xmlns:p14="http://schemas.microsoft.com/office/powerpoint/2010/main" val="328001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</a:t>
            </a:r>
            <a:r>
              <a:rPr lang="hu-HU" dirty="0" err="1" smtClean="0"/>
              <a:t>aminok</a:t>
            </a:r>
            <a:r>
              <a:rPr lang="hu-HU" dirty="0" smtClean="0"/>
              <a:t> kémiai tulajdonságai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3545" y="1461669"/>
            <a:ext cx="9989127" cy="5417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dirty="0" smtClean="0"/>
              <a:t>Az </a:t>
            </a:r>
            <a:r>
              <a:rPr lang="hu-HU" sz="2800" dirty="0" err="1" smtClean="0"/>
              <a:t>alkil-aminok</a:t>
            </a:r>
            <a:r>
              <a:rPr lang="hu-HU" sz="2800" dirty="0" smtClean="0"/>
              <a:t> </a:t>
            </a:r>
            <a:r>
              <a:rPr lang="hu-HU" sz="2800" b="1" dirty="0" smtClean="0"/>
              <a:t>gyenge bázisok (    H</a:t>
            </a:r>
            <a:r>
              <a:rPr lang="hu-HU" sz="2800" b="1" baseline="30000" dirty="0" smtClean="0"/>
              <a:t>+</a:t>
            </a:r>
            <a:r>
              <a:rPr lang="hu-HU" sz="2800" b="1" dirty="0" smtClean="0"/>
              <a:t>-t vesz föl)</a:t>
            </a:r>
          </a:p>
          <a:p>
            <a:pPr marL="0" indent="0">
              <a:buNone/>
            </a:pPr>
            <a:r>
              <a:rPr lang="hu-HU" sz="2800" dirty="0" smtClean="0"/>
              <a:t>(hasonlóan az ammóniához).</a:t>
            </a:r>
          </a:p>
          <a:p>
            <a:pPr marL="0" indent="0">
              <a:buNone/>
            </a:pPr>
            <a:r>
              <a:rPr lang="hu-HU" sz="2800" b="1" dirty="0" smtClean="0"/>
              <a:t>Vizes oldatuk lúgos kémhatású:</a:t>
            </a:r>
            <a:endParaRPr lang="hu-HU" sz="2800" b="1" dirty="0"/>
          </a:p>
          <a:p>
            <a:endParaRPr lang="hu-HU" sz="2800" b="1" dirty="0" smtClean="0"/>
          </a:p>
          <a:p>
            <a:pPr marL="0" indent="0">
              <a:buNone/>
            </a:pPr>
            <a:r>
              <a:rPr lang="hu-HU" sz="2800" b="1" dirty="0" smtClean="0"/>
              <a:t>(oka: vízzel reagálva megnő a hidroxidion koncentráció)</a:t>
            </a:r>
            <a:endParaRPr lang="hu-HU" sz="2800" dirty="0" smtClean="0"/>
          </a:p>
          <a:p>
            <a:pPr marL="0" indent="0">
              <a:buNone/>
            </a:pPr>
            <a:r>
              <a:rPr lang="hu-HU" sz="2800" dirty="0" smtClean="0"/>
              <a:t>Savakkal sót képeznek:</a:t>
            </a:r>
          </a:p>
          <a:p>
            <a:endParaRPr lang="hu-HU" sz="3600" dirty="0" smtClean="0"/>
          </a:p>
          <a:p>
            <a:pPr marL="0" indent="0">
              <a:buNone/>
            </a:pPr>
            <a:endParaRPr lang="hu-HU" sz="3600" dirty="0"/>
          </a:p>
          <a:p>
            <a:pPr marL="0" indent="0">
              <a:buNone/>
            </a:pPr>
            <a:endParaRPr lang="hu-HU" dirty="0" smtClean="0"/>
          </a:p>
        </p:txBody>
      </p:sp>
      <p:sp>
        <p:nvSpPr>
          <p:cNvPr id="4" name="Szövegdoboz 3"/>
          <p:cNvSpPr txBox="1"/>
          <p:nvPr/>
        </p:nvSpPr>
        <p:spPr>
          <a:xfrm>
            <a:off x="1826752" y="2970005"/>
            <a:ext cx="80361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CH</a:t>
            </a:r>
            <a:r>
              <a:rPr lang="hu-HU" sz="3600" baseline="-25000" dirty="0">
                <a:solidFill>
                  <a:prstClr val="black"/>
                </a:solidFill>
                <a:latin typeface="Franklin Gothic Book"/>
              </a:rPr>
              <a:t>3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–NH</a:t>
            </a:r>
            <a:r>
              <a:rPr lang="hu-HU" sz="3600" baseline="-25000" dirty="0">
                <a:solidFill>
                  <a:prstClr val="black"/>
                </a:solidFill>
                <a:latin typeface="Franklin Gothic Book"/>
              </a:rPr>
              <a:t>2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 + H</a:t>
            </a:r>
            <a:r>
              <a:rPr lang="hu-HU" sz="3600" baseline="-25000" dirty="0">
                <a:solidFill>
                  <a:prstClr val="black"/>
                </a:solidFill>
                <a:latin typeface="Franklin Gothic Book"/>
              </a:rPr>
              <a:t>2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O 	</a:t>
            </a:r>
            <a:r>
              <a:rPr lang="hu-HU" sz="3600" dirty="0">
                <a:solidFill>
                  <a:prstClr val="black"/>
                </a:solidFill>
                <a:latin typeface="Franklin Gothic Book"/>
                <a:sym typeface="Wingdings 3"/>
              </a:rPr>
              <a:t>	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 CH</a:t>
            </a:r>
            <a:r>
              <a:rPr lang="hu-HU" sz="3600" baseline="-25000" dirty="0">
                <a:solidFill>
                  <a:prstClr val="black"/>
                </a:solidFill>
                <a:latin typeface="Franklin Gothic Book"/>
              </a:rPr>
              <a:t>3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–NH</a:t>
            </a:r>
            <a:r>
              <a:rPr lang="hu-HU" sz="3600" baseline="-25000" dirty="0">
                <a:solidFill>
                  <a:prstClr val="black"/>
                </a:solidFill>
                <a:latin typeface="Franklin Gothic Book"/>
              </a:rPr>
              <a:t>3</a:t>
            </a:r>
            <a:r>
              <a:rPr lang="hu-HU" sz="3600" baseline="30000" dirty="0">
                <a:solidFill>
                  <a:prstClr val="black"/>
                </a:solidFill>
                <a:latin typeface="Franklin Gothic Book"/>
              </a:rPr>
              <a:t>+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 + OH</a:t>
            </a:r>
            <a:r>
              <a:rPr lang="hu-HU" sz="2400" baseline="30000" dirty="0">
                <a:solidFill>
                  <a:prstClr val="black"/>
                </a:solidFill>
                <a:latin typeface="Franklin Gothic Book"/>
              </a:rPr>
              <a:t>-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1716169" y="4801506"/>
            <a:ext cx="8146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CH</a:t>
            </a:r>
            <a:r>
              <a:rPr lang="hu-HU" sz="3600" baseline="-25000" dirty="0">
                <a:solidFill>
                  <a:prstClr val="black"/>
                </a:solidFill>
                <a:latin typeface="Franklin Gothic Book"/>
              </a:rPr>
              <a:t>3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–NH</a:t>
            </a:r>
            <a:r>
              <a:rPr lang="hu-HU" sz="3600" baseline="-25000" dirty="0">
                <a:solidFill>
                  <a:prstClr val="black"/>
                </a:solidFill>
                <a:latin typeface="Franklin Gothic Book"/>
              </a:rPr>
              <a:t>2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 + </a:t>
            </a:r>
            <a:r>
              <a:rPr lang="hu-HU" sz="3600" dirty="0" err="1">
                <a:solidFill>
                  <a:prstClr val="black"/>
                </a:solidFill>
                <a:latin typeface="Franklin Gothic Book"/>
              </a:rPr>
              <a:t>HCl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	 </a:t>
            </a:r>
            <a:r>
              <a:rPr lang="hu-HU" sz="3600" dirty="0">
                <a:solidFill>
                  <a:prstClr val="black"/>
                </a:solidFill>
                <a:latin typeface="Franklin Gothic Book"/>
                <a:sym typeface="Wingdings 3"/>
              </a:rPr>
              <a:t>	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 CH</a:t>
            </a:r>
            <a:r>
              <a:rPr lang="hu-HU" sz="3600" baseline="-25000" dirty="0">
                <a:solidFill>
                  <a:prstClr val="black"/>
                </a:solidFill>
                <a:latin typeface="Franklin Gothic Book"/>
              </a:rPr>
              <a:t>3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–NH</a:t>
            </a:r>
            <a:r>
              <a:rPr lang="hu-HU" sz="3600" baseline="-25000" dirty="0">
                <a:solidFill>
                  <a:prstClr val="black"/>
                </a:solidFill>
                <a:latin typeface="Franklin Gothic Book"/>
              </a:rPr>
              <a:t>3</a:t>
            </a:r>
            <a:r>
              <a:rPr lang="hu-HU" sz="3600" baseline="30000" dirty="0">
                <a:solidFill>
                  <a:prstClr val="black"/>
                </a:solidFill>
                <a:latin typeface="Franklin Gothic Book"/>
              </a:rPr>
              <a:t>+</a:t>
            </a:r>
            <a:r>
              <a:rPr lang="hu-HU" sz="3600" dirty="0">
                <a:solidFill>
                  <a:prstClr val="black"/>
                </a:solidFill>
                <a:latin typeface="Franklin Gothic Book"/>
              </a:rPr>
              <a:t> </a:t>
            </a:r>
            <a:r>
              <a:rPr lang="hu-HU" sz="3600" dirty="0" smtClean="0">
                <a:solidFill>
                  <a:prstClr val="black"/>
                </a:solidFill>
                <a:latin typeface="Franklin Gothic Book"/>
              </a:rPr>
              <a:t>+ Cl</a:t>
            </a:r>
            <a:r>
              <a:rPr lang="hu-HU" sz="3600" baseline="30000" dirty="0" smtClean="0">
                <a:solidFill>
                  <a:prstClr val="black"/>
                </a:solidFill>
                <a:latin typeface="Franklin Gothic Book"/>
              </a:rPr>
              <a:t>-</a:t>
            </a:r>
            <a:endParaRPr lang="hu-HU" sz="3600" baseline="30000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5462950" y="5332319"/>
            <a:ext cx="33395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rgbClr val="55554A"/>
                </a:solidFill>
                <a:latin typeface="Franklin Gothic Book"/>
              </a:rPr>
              <a:t>(</a:t>
            </a:r>
            <a:r>
              <a:rPr lang="hu-HU" sz="2400" dirty="0" smtClean="0">
                <a:solidFill>
                  <a:srgbClr val="55554A"/>
                </a:solidFill>
                <a:latin typeface="Franklin Gothic Book"/>
              </a:rPr>
              <a:t>metil-ammónium-klorid)</a:t>
            </a:r>
          </a:p>
          <a:p>
            <a:pPr algn="ctr"/>
            <a:r>
              <a:rPr lang="hu-HU" sz="2400" dirty="0" smtClean="0">
                <a:solidFill>
                  <a:srgbClr val="55554A"/>
                </a:solidFill>
                <a:latin typeface="Franklin Gothic Book"/>
              </a:rPr>
              <a:t>só</a:t>
            </a:r>
            <a:endParaRPr lang="hu-HU" sz="2400" dirty="0">
              <a:solidFill>
                <a:srgbClr val="55554A"/>
              </a:solidFill>
              <a:latin typeface="Franklin Gothic Book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1826752" y="5441581"/>
            <a:ext cx="1556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dirty="0">
                <a:solidFill>
                  <a:srgbClr val="55554A"/>
                </a:solidFill>
                <a:latin typeface="Franklin Gothic Book"/>
              </a:rPr>
              <a:t>metil-amin</a:t>
            </a:r>
          </a:p>
        </p:txBody>
      </p:sp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406621"/>
              </p:ext>
            </p:extLst>
          </p:nvPr>
        </p:nvGraphicFramePr>
        <p:xfrm>
          <a:off x="4975668" y="3239980"/>
          <a:ext cx="772079" cy="159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CS ChemDraw Drawing" r:id="rId3" imgW="943034" imgH="149040" progId="ChemDraw.Document.6.0">
                  <p:embed/>
                </p:oleObj>
              </mc:Choice>
              <mc:Fallback>
                <p:oleObj name="CS ChemDraw Drawing" r:id="rId3" imgW="943034" imgH="149040" progId="ChemDraw.Document.6.0">
                  <p:embed/>
                  <p:pic>
                    <p:nvPicPr>
                      <p:cNvPr id="8" name="Objektum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75668" y="3239980"/>
                        <a:ext cx="772079" cy="1593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u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487993"/>
              </p:ext>
            </p:extLst>
          </p:nvPr>
        </p:nvGraphicFramePr>
        <p:xfrm>
          <a:off x="4793659" y="5048471"/>
          <a:ext cx="771118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CS ChemDraw Drawing" r:id="rId5" imgW="943034" imgH="149040" progId="ChemDraw.Document.6.0">
                  <p:embed/>
                </p:oleObj>
              </mc:Choice>
              <mc:Fallback>
                <p:oleObj name="CS ChemDraw Drawing" r:id="rId5" imgW="943034" imgH="149040" progId="ChemDraw.Document.6.0">
                  <p:embed/>
                  <p:pic>
                    <p:nvPicPr>
                      <p:cNvPr id="10" name="Objektum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659" y="5048471"/>
                        <a:ext cx="771118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alra nyíl 8"/>
          <p:cNvSpPr/>
          <p:nvPr/>
        </p:nvSpPr>
        <p:spPr>
          <a:xfrm>
            <a:off x="5752168" y="1663557"/>
            <a:ext cx="415636" cy="14778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543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</a:t>
            </a:r>
            <a:r>
              <a:rPr lang="hu-HU" dirty="0" err="1" smtClean="0"/>
              <a:t>aminok</a:t>
            </a:r>
            <a:r>
              <a:rPr lang="hu-HU" dirty="0" smtClean="0"/>
              <a:t> felhasználása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Gyakorlati szempontból legfontosabb </a:t>
            </a:r>
            <a:r>
              <a:rPr lang="hu-HU" dirty="0" err="1" smtClean="0"/>
              <a:t>aminok</a:t>
            </a:r>
            <a:r>
              <a:rPr lang="hu-HU" dirty="0" smtClean="0"/>
              <a:t>:</a:t>
            </a:r>
          </a:p>
          <a:p>
            <a:pPr lvl="1"/>
            <a:r>
              <a:rPr lang="hu-HU" sz="2400" b="1" dirty="0"/>
              <a:t>anilin</a:t>
            </a:r>
          </a:p>
          <a:p>
            <a:pPr lvl="2"/>
            <a:r>
              <a:rPr lang="hu-HU" sz="2800" dirty="0"/>
              <a:t>festék</a:t>
            </a:r>
            <a:r>
              <a:rPr lang="hu-HU" sz="2400" dirty="0"/>
              <a:t>ipar</a:t>
            </a:r>
          </a:p>
          <a:p>
            <a:pPr lvl="2"/>
            <a:r>
              <a:rPr lang="hu-HU" sz="2400" dirty="0"/>
              <a:t>gyógyszeripar</a:t>
            </a:r>
          </a:p>
          <a:p>
            <a:pPr lvl="2"/>
            <a:r>
              <a:rPr lang="hu-HU" sz="2400" dirty="0"/>
              <a:t>műanyagipar</a:t>
            </a:r>
          </a:p>
          <a:p>
            <a:pPr marL="0" indent="0">
              <a:buNone/>
            </a:pPr>
            <a:endParaRPr lang="hu-HU" dirty="0" smtClean="0"/>
          </a:p>
          <a:p>
            <a:pPr lvl="1"/>
            <a:r>
              <a:rPr lang="hu-HU" sz="2400" b="1" i="1" dirty="0"/>
              <a:t>1,6-hexán-diamin</a:t>
            </a:r>
          </a:p>
          <a:p>
            <a:pPr lvl="2"/>
            <a:r>
              <a:rPr lang="hu-HU" sz="2200" dirty="0"/>
              <a:t>a</a:t>
            </a:r>
            <a:r>
              <a:rPr lang="hu-HU" sz="2200" b="1" i="1" dirty="0"/>
              <a:t> </a:t>
            </a:r>
            <a:r>
              <a:rPr lang="hu-HU" sz="2800" i="1" dirty="0"/>
              <a:t>nylon</a:t>
            </a:r>
            <a:r>
              <a:rPr lang="hu-HU" sz="2200" dirty="0"/>
              <a:t> (poliamid-6,6) alapanyaga</a:t>
            </a:r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008945"/>
              </p:ext>
            </p:extLst>
          </p:nvPr>
        </p:nvGraphicFramePr>
        <p:xfrm>
          <a:off x="5887116" y="1930400"/>
          <a:ext cx="2151422" cy="151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CS ChemDraw Drawing" r:id="rId3" imgW="1230996" imgH="868320" progId="ChemDraw.Document.6.0">
                  <p:embed/>
                </p:oleObj>
              </mc:Choice>
              <mc:Fallback>
                <p:oleObj name="CS ChemDraw Drawing" r:id="rId3" imgW="1230996" imgH="868320" progId="ChemDraw.Document.6.0">
                  <p:embed/>
                  <p:pic>
                    <p:nvPicPr>
                      <p:cNvPr id="4" name="Objektum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87116" y="1930400"/>
                        <a:ext cx="2151422" cy="1518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844745"/>
              </p:ext>
            </p:extLst>
          </p:nvPr>
        </p:nvGraphicFramePr>
        <p:xfrm>
          <a:off x="4769399" y="4769688"/>
          <a:ext cx="4792614" cy="801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CS ChemDraw Drawing" r:id="rId5" imgW="2733745" imgH="366930" progId="ChemDraw.Document.6.0">
                  <p:embed/>
                </p:oleObj>
              </mc:Choice>
              <mc:Fallback>
                <p:oleObj name="CS ChemDraw Drawing" r:id="rId5" imgW="2733745" imgH="366930" progId="ChemDraw.Document.6.0">
                  <p:embed/>
                  <p:pic>
                    <p:nvPicPr>
                      <p:cNvPr id="5" name="Objektum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69399" y="4769688"/>
                        <a:ext cx="4792614" cy="8017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808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507</TotalTime>
  <Words>420</Words>
  <Application>Microsoft Office PowerPoint</Application>
  <PresentationFormat>Szélesvásznú</PresentationFormat>
  <Paragraphs>108</Paragraphs>
  <Slides>11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9" baseType="lpstr">
      <vt:lpstr>Arial</vt:lpstr>
      <vt:lpstr>Franklin Gothic Book</vt:lpstr>
      <vt:lpstr>Open Sans</vt:lpstr>
      <vt:lpstr>Trebuchet MS</vt:lpstr>
      <vt:lpstr>Wingdings</vt:lpstr>
      <vt:lpstr>Wingdings 3</vt:lpstr>
      <vt:lpstr>Fazetta</vt:lpstr>
      <vt:lpstr>CS ChemDraw Drawing</vt:lpstr>
      <vt:lpstr>Aminok</vt:lpstr>
      <vt:lpstr>Az aminok</vt:lpstr>
      <vt:lpstr>A nitrogén</vt:lpstr>
      <vt:lpstr>Az aminok</vt:lpstr>
      <vt:lpstr>Az aminok</vt:lpstr>
      <vt:lpstr>A szerelemhormon</vt:lpstr>
      <vt:lpstr>Az aminok fizikai tulajdonságai</vt:lpstr>
      <vt:lpstr>Az aminok kémiai tulajdonságai</vt:lpstr>
      <vt:lpstr>Az aminok felhasználása</vt:lpstr>
      <vt:lpstr>Tudtad? - érdekességek</vt:lpstr>
      <vt:lpstr>Tudtad? - érdekességek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CSEH TÜNDE</dc:creator>
  <cp:lastModifiedBy>Felhasználó</cp:lastModifiedBy>
  <cp:revision>18</cp:revision>
  <dcterms:created xsi:type="dcterms:W3CDTF">2020-05-27T11:37:45Z</dcterms:created>
  <dcterms:modified xsi:type="dcterms:W3CDTF">2021-12-27T16:54:24Z</dcterms:modified>
</cp:coreProperties>
</file>