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-60" y="-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5100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233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6437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116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4634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796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385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630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241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601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691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20A38-0B3C-408E-842B-43F904AD9B74}" type="datetimeFigureOut">
              <a:rPr lang="hu-HU" smtClean="0"/>
              <a:t>2022. 01. 04.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DE4B2-4834-4DF3-8610-336DE4A616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635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Halogének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Horváth Balázs(2021.10.09)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9415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sztácium Stock vektorok, Asztácium Jogdíjmentes illusztrációk |  Depositphotos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0"/>
            <a:ext cx="5715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573578" y="1479665"/>
            <a:ext cx="468837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200" dirty="0" smtClean="0"/>
              <a:t>A VII/A csoport elemei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200" dirty="0" smtClean="0"/>
              <a:t>N*s2 n*p5 szerkezet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3200" dirty="0" smtClean="0"/>
              <a:t>Nevük sóképzőt jelent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2" name="Szövegdoboz 1"/>
          <p:cNvSpPr txBox="1"/>
          <p:nvPr/>
        </p:nvSpPr>
        <p:spPr>
          <a:xfrm>
            <a:off x="6477000" y="5715000"/>
            <a:ext cx="29805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Forrás: https://www.alamy.com/</a:t>
            </a:r>
          </a:p>
        </p:txBody>
      </p:sp>
    </p:spTree>
    <p:extLst>
      <p:ext uri="{BB962C8B-B14F-4D97-AF65-F5344CB8AC3E}">
        <p14:creationId xmlns:p14="http://schemas.microsoft.com/office/powerpoint/2010/main" val="3914316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Tulajdonságok</a:t>
            </a:r>
            <a:endParaRPr lang="hu-HU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6920045"/>
              </p:ext>
            </p:extLst>
          </p:nvPr>
        </p:nvGraphicFramePr>
        <p:xfrm>
          <a:off x="838200" y="2025131"/>
          <a:ext cx="10515603" cy="270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229015939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85117569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3942061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012610769"/>
                    </a:ext>
                  </a:extLst>
                </a:gridCol>
                <a:gridCol w="1257793">
                  <a:extLst>
                    <a:ext uri="{9D8B030D-6E8A-4147-A177-3AD203B41FA5}">
                      <a16:colId xmlns:a16="http://schemas.microsoft.com/office/drawing/2014/main" val="3087002345"/>
                    </a:ext>
                  </a:extLst>
                </a:gridCol>
                <a:gridCol w="1746665">
                  <a:extLst>
                    <a:ext uri="{9D8B030D-6E8A-4147-A177-3AD203B41FA5}">
                      <a16:colId xmlns:a16="http://schemas.microsoft.com/office/drawing/2014/main" val="2284916726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1778063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Elem neve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Atomtömeg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Relatív atomtömeg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Olvadáspont(C)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Forráspont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Szín, szag halmazáll.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Hidrogénnel reagál?</a:t>
                      </a:r>
                      <a:endParaRPr lang="hu-H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291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Fluor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18,99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37,98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-219,6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-188,2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Sárgászöld gáz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Igen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029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Klór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35,45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70,9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101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-34,7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Zöldessárga gáz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Kék fényben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769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Bróm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79,9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159,8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7,2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58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Barna folyadék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melegen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416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Jód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126,9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253,8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113,7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183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Acélszürke</a:t>
                      </a:r>
                      <a:r>
                        <a:rPr lang="hu-HU" baseline="0" dirty="0" smtClean="0"/>
                        <a:t> kristály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Nehezen,</a:t>
                      </a:r>
                      <a:r>
                        <a:rPr lang="hu-HU" baseline="0" dirty="0" smtClean="0"/>
                        <a:t> </a:t>
                      </a:r>
                      <a:r>
                        <a:rPr lang="hu-HU" baseline="0" dirty="0" err="1" smtClean="0"/>
                        <a:t>bomlékony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075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 smtClean="0"/>
                        <a:t>Asztácium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210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-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302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337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Szürke</a:t>
                      </a:r>
                      <a:r>
                        <a:rPr lang="hu-HU" baseline="0" dirty="0" smtClean="0"/>
                        <a:t> kristály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-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239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336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fluor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A legnagyobb elektron </a:t>
            </a:r>
            <a:r>
              <a:rPr lang="hu-HU" sz="2400" dirty="0" err="1" smtClean="0"/>
              <a:t>negativitású</a:t>
            </a:r>
            <a:r>
              <a:rPr lang="hu-HU" sz="2400" dirty="0" smtClean="0"/>
              <a:t> elem(4,0)</a:t>
            </a:r>
          </a:p>
          <a:p>
            <a:r>
              <a:rPr lang="hu-HU" sz="2400" dirty="0" smtClean="0"/>
              <a:t>Legnagyobb reakciókészségű elem</a:t>
            </a:r>
          </a:p>
          <a:p>
            <a:r>
              <a:rPr lang="hu-HU" sz="2400" dirty="0" smtClean="0"/>
              <a:t>A hidrogént még vegyületeiből is elvonja</a:t>
            </a:r>
          </a:p>
          <a:p>
            <a:r>
              <a:rPr lang="hu-HU" sz="2400" dirty="0"/>
              <a:t>Előfordulás:</a:t>
            </a:r>
          </a:p>
          <a:p>
            <a:pPr lvl="1"/>
            <a:r>
              <a:rPr lang="hu-HU" sz="2000" dirty="0"/>
              <a:t>Természetes állapotban nem fordul elő</a:t>
            </a:r>
          </a:p>
          <a:p>
            <a:pPr lvl="1"/>
            <a:r>
              <a:rPr lang="hu-HU" sz="2000" dirty="0"/>
              <a:t>Csontok, fog zománc, kriolit(Na</a:t>
            </a:r>
            <a:r>
              <a:rPr lang="hu-HU" sz="1100" dirty="0"/>
              <a:t>3</a:t>
            </a:r>
            <a:r>
              <a:rPr lang="hu-HU" sz="2000" dirty="0"/>
              <a:t>AlF</a:t>
            </a:r>
            <a:r>
              <a:rPr lang="hu-HU" sz="1100" dirty="0"/>
              <a:t>6</a:t>
            </a:r>
            <a:r>
              <a:rPr lang="hu-HU" sz="2000" dirty="0"/>
              <a:t>)</a:t>
            </a:r>
          </a:p>
          <a:p>
            <a:r>
              <a:rPr lang="hu-HU" sz="2400" dirty="0" smtClean="0"/>
              <a:t>Előállítás : Hidrogén-fluorid elektrolízisével</a:t>
            </a:r>
          </a:p>
          <a:p>
            <a:r>
              <a:rPr lang="hu-HU" sz="2400" dirty="0" smtClean="0"/>
              <a:t>Felhasználás : Fluor tartalmú szénvegyületek(pl. teflon) előállítása</a:t>
            </a:r>
          </a:p>
        </p:txBody>
      </p:sp>
      <p:pic>
        <p:nvPicPr>
          <p:cNvPr id="1026" name="Picture 2" descr="Fluor | KÖRnyezetvédelmi INFOrmáci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301" y="762997"/>
            <a:ext cx="2561499" cy="256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9074240" y="3320933"/>
            <a:ext cx="1997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Forrás: https://</a:t>
            </a:r>
            <a:r>
              <a:rPr lang="hu-HU" sz="1200" dirty="0" smtClean="0"/>
              <a:t>www.enfo.hu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3234171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klór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1800" dirty="0" smtClean="0"/>
              <a:t>Oxidációs száma fémeknél -1, nem-fémeknél +1,+3,+5,+7 is lehet</a:t>
            </a:r>
          </a:p>
          <a:p>
            <a:r>
              <a:rPr lang="hu-HU" sz="1800" dirty="0" smtClean="0"/>
              <a:t>A </a:t>
            </a:r>
            <a:r>
              <a:rPr lang="hu-HU" sz="1800" dirty="0" err="1" smtClean="0"/>
              <a:t>flour</a:t>
            </a:r>
            <a:r>
              <a:rPr lang="hu-HU" sz="1800" dirty="0" smtClean="0"/>
              <a:t> után a legreakcióképesebb elem.</a:t>
            </a:r>
          </a:p>
          <a:p>
            <a:r>
              <a:rPr lang="hu-HU" sz="1800" dirty="0" smtClean="0"/>
              <a:t>Zöldessárga színű, fojtó szagú, köhögésre ingerlő gáz.</a:t>
            </a:r>
          </a:p>
          <a:p>
            <a:r>
              <a:rPr lang="hu-HU" sz="1800" dirty="0" smtClean="0"/>
              <a:t>Égő hidrogénnel hevesen reagál</a:t>
            </a:r>
          </a:p>
          <a:p>
            <a:r>
              <a:rPr lang="hu-HU" sz="1800" dirty="0"/>
              <a:t>Előfordulás:</a:t>
            </a:r>
          </a:p>
          <a:p>
            <a:pPr lvl="1"/>
            <a:r>
              <a:rPr lang="hu-HU" sz="1800" dirty="0"/>
              <a:t>Vulkáni gázok</a:t>
            </a:r>
          </a:p>
          <a:p>
            <a:pPr lvl="1"/>
            <a:r>
              <a:rPr lang="hu-HU" sz="1800" dirty="0"/>
              <a:t>Vegyületeiben a 7. leggyakoribb elem(tengervíz, kősó</a:t>
            </a:r>
            <a:r>
              <a:rPr lang="hu-HU" sz="1800" dirty="0" smtClean="0"/>
              <a:t>)</a:t>
            </a:r>
            <a:endParaRPr lang="hu-HU" sz="1800" dirty="0"/>
          </a:p>
          <a:p>
            <a:r>
              <a:rPr lang="hu-HU" sz="1800" dirty="0"/>
              <a:t>Előállítás:</a:t>
            </a:r>
          </a:p>
          <a:p>
            <a:pPr lvl="1"/>
            <a:r>
              <a:rPr lang="hu-HU" sz="1800" dirty="0"/>
              <a:t>Sósav oxidációjával</a:t>
            </a:r>
          </a:p>
          <a:p>
            <a:pPr lvl="1"/>
            <a:r>
              <a:rPr lang="hu-HU" sz="1800" dirty="0" err="1"/>
              <a:t>NaCl</a:t>
            </a:r>
            <a:r>
              <a:rPr lang="hu-HU" sz="1800" dirty="0"/>
              <a:t> oldat elektrolízisével</a:t>
            </a:r>
          </a:p>
          <a:p>
            <a:r>
              <a:rPr lang="hu-HU" sz="1800" dirty="0" smtClean="0"/>
              <a:t>Felhasználás:</a:t>
            </a:r>
          </a:p>
          <a:p>
            <a:pPr lvl="1"/>
            <a:r>
              <a:rPr lang="hu-HU" sz="1800" dirty="0" smtClean="0"/>
              <a:t>Baktériumölő</a:t>
            </a:r>
          </a:p>
          <a:p>
            <a:pPr lvl="1"/>
            <a:r>
              <a:rPr lang="hu-HU" sz="1800" dirty="0" smtClean="0"/>
              <a:t>Fehérítő</a:t>
            </a:r>
          </a:p>
          <a:p>
            <a:pPr lvl="1"/>
            <a:r>
              <a:rPr lang="hu-HU" sz="1800" dirty="0" err="1"/>
              <a:t>H</a:t>
            </a:r>
            <a:r>
              <a:rPr lang="hu-HU" sz="1800" dirty="0" err="1" smtClean="0"/>
              <a:t>ipó</a:t>
            </a:r>
            <a:endParaRPr lang="hu-HU" sz="1800" dirty="0" smtClean="0"/>
          </a:p>
          <a:p>
            <a:endParaRPr lang="hu-HU" dirty="0" smtClean="0"/>
          </a:p>
        </p:txBody>
      </p:sp>
      <p:pic>
        <p:nvPicPr>
          <p:cNvPr id="2050" name="Picture 2" descr="Ezért figyelj kémia órán - klórgáz az uszodáb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9495" y="1690688"/>
            <a:ext cx="2381250" cy="298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8659495" y="4672014"/>
            <a:ext cx="2381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Forrás: kamaszpanasz.hu</a:t>
            </a:r>
          </a:p>
        </p:txBody>
      </p:sp>
    </p:spTree>
    <p:extLst>
      <p:ext uri="{BB962C8B-B14F-4D97-AF65-F5344CB8AC3E}">
        <p14:creationId xmlns:p14="http://schemas.microsoft.com/office/powerpoint/2010/main" val="3029594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bróm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Oxidációs száma fémeknél -1, nem-fémeknél +1,+3,+5,+7 is </a:t>
            </a:r>
            <a:r>
              <a:rPr lang="hu-HU" dirty="0" smtClean="0"/>
              <a:t>lehet</a:t>
            </a:r>
          </a:p>
          <a:p>
            <a:r>
              <a:rPr lang="hu-HU" dirty="0" smtClean="0"/>
              <a:t>Vörösesbarna, nagy sűrűségű, kellemetlen szagú folyadék</a:t>
            </a:r>
          </a:p>
          <a:p>
            <a:r>
              <a:rPr lang="hu-HU" dirty="0" smtClean="0"/>
              <a:t>Kémiai tulajdonságai hasonlóak a klórhoz</a:t>
            </a:r>
          </a:p>
          <a:p>
            <a:r>
              <a:rPr lang="hu-HU" dirty="0"/>
              <a:t>Előfordulás:</a:t>
            </a:r>
          </a:p>
          <a:p>
            <a:pPr lvl="1"/>
            <a:r>
              <a:rPr lang="hu-HU" smtClean="0"/>
              <a:t>Elemi </a:t>
            </a:r>
            <a:r>
              <a:rPr lang="hu-HU" dirty="0" smtClean="0"/>
              <a:t>állapotban </a:t>
            </a:r>
            <a:r>
              <a:rPr lang="hu-HU" dirty="0"/>
              <a:t>nem</a:t>
            </a:r>
          </a:p>
          <a:p>
            <a:pPr lvl="1"/>
            <a:r>
              <a:rPr lang="hu-HU" dirty="0"/>
              <a:t>Vegyületeiben pl. termálvíz</a:t>
            </a:r>
          </a:p>
          <a:p>
            <a:r>
              <a:rPr lang="hu-HU" dirty="0" smtClean="0"/>
              <a:t>Előállítás : a klórral analóg módon</a:t>
            </a:r>
          </a:p>
          <a:p>
            <a:r>
              <a:rPr lang="hu-HU" dirty="0" smtClean="0"/>
              <a:t>Felhasználás:</a:t>
            </a:r>
          </a:p>
          <a:p>
            <a:pPr lvl="1"/>
            <a:r>
              <a:rPr lang="hu-HU" dirty="0" smtClean="0"/>
              <a:t>Laborban oxidálószer</a:t>
            </a:r>
          </a:p>
          <a:p>
            <a:pPr lvl="1"/>
            <a:r>
              <a:rPr lang="hu-HU" dirty="0" smtClean="0"/>
              <a:t>Iparban gyógyszergyártás</a:t>
            </a:r>
          </a:p>
          <a:p>
            <a:endParaRPr lang="hu-HU" dirty="0"/>
          </a:p>
        </p:txBody>
      </p:sp>
      <p:pic>
        <p:nvPicPr>
          <p:cNvPr id="3074" name="Picture 2" descr="Bróm | KÖRnyezetvédelmi INFOrmáci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3763" y="3415515"/>
            <a:ext cx="3920037" cy="276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7433762" y="6179503"/>
            <a:ext cx="3920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Forrás: https://</a:t>
            </a:r>
            <a:r>
              <a:rPr lang="hu-HU" sz="1400" dirty="0" smtClean="0"/>
              <a:t>www.enfo.hu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2909745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jód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Oxidációs száma fémeknél -1, nem-fémeknél +1,+3,+5,+7 is lehet</a:t>
            </a:r>
          </a:p>
          <a:p>
            <a:r>
              <a:rPr lang="hu-HU" sz="2400" dirty="0" smtClean="0"/>
              <a:t>Szobahőmérsékleten szilárd(alacsony </a:t>
            </a:r>
            <a:r>
              <a:rPr lang="hu-HU" sz="2400" dirty="0" err="1" smtClean="0"/>
              <a:t>Op</a:t>
            </a:r>
            <a:r>
              <a:rPr lang="hu-HU" sz="2400" dirty="0" smtClean="0"/>
              <a:t> és </a:t>
            </a:r>
            <a:r>
              <a:rPr lang="hu-HU" sz="2400" dirty="0" err="1" smtClean="0"/>
              <a:t>Fp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Acélszürke kristályos, szublimáló anyag</a:t>
            </a:r>
          </a:p>
          <a:p>
            <a:r>
              <a:rPr lang="hu-HU" sz="2400" dirty="0" smtClean="0"/>
              <a:t>Vízben nem, apoláris szerekben jól oldódik(szín: szolvatáció)</a:t>
            </a:r>
          </a:p>
          <a:p>
            <a:r>
              <a:rPr lang="hu-HU" sz="2400" dirty="0" smtClean="0"/>
              <a:t>Kémiai tulajdonságai a halogénekhez hasonlatos(legkisebb reakció képesség)</a:t>
            </a:r>
          </a:p>
          <a:p>
            <a:r>
              <a:rPr lang="hu-HU" sz="2400" dirty="0" smtClean="0"/>
              <a:t>Előfordulás: természetben ritkán</a:t>
            </a:r>
          </a:p>
          <a:p>
            <a:r>
              <a:rPr lang="hu-HU" sz="2400" dirty="0" smtClean="0"/>
              <a:t>Előállítás : Jodidokból klórral</a:t>
            </a:r>
          </a:p>
          <a:p>
            <a:r>
              <a:rPr lang="hu-HU" sz="2400" dirty="0" smtClean="0"/>
              <a:t>Felhasználás:</a:t>
            </a:r>
          </a:p>
          <a:p>
            <a:pPr lvl="1"/>
            <a:r>
              <a:rPr lang="hu-HU" sz="2000" dirty="0" smtClean="0"/>
              <a:t>Fertőtlenítés</a:t>
            </a:r>
          </a:p>
          <a:p>
            <a:pPr lvl="1"/>
            <a:r>
              <a:rPr lang="hu-HU" sz="2000" dirty="0" smtClean="0"/>
              <a:t>Ipari festékgyártás</a:t>
            </a:r>
          </a:p>
          <a:p>
            <a:endParaRPr lang="hu-HU" sz="2400" dirty="0"/>
          </a:p>
        </p:txBody>
      </p:sp>
      <p:pic>
        <p:nvPicPr>
          <p:cNvPr id="4098" name="Picture 2" descr="Jód, a jó(d)barát | Nepgyogyaszat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246" y="4184559"/>
            <a:ext cx="3796937" cy="1992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7463246" y="6176963"/>
            <a:ext cx="379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err="1"/>
              <a:t>Forrás:https</a:t>
            </a:r>
            <a:r>
              <a:rPr lang="hu-HU" sz="1200" dirty="0"/>
              <a:t>://nepgyogyaszat.com/</a:t>
            </a:r>
          </a:p>
        </p:txBody>
      </p:sp>
    </p:spTree>
    <p:extLst>
      <p:ext uri="{BB962C8B-B14F-4D97-AF65-F5344CB8AC3E}">
        <p14:creationId xmlns:p14="http://schemas.microsoft.com/office/powerpoint/2010/main" val="3477430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323</Words>
  <Application>Microsoft Office PowerPoint</Application>
  <PresentationFormat>Szélesvásznú</PresentationFormat>
  <Paragraphs>99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Halogének</vt:lpstr>
      <vt:lpstr>PowerPoint-bemutató</vt:lpstr>
      <vt:lpstr>Tulajdonságok</vt:lpstr>
      <vt:lpstr>A fluor</vt:lpstr>
      <vt:lpstr>A klór</vt:lpstr>
      <vt:lpstr>A bróm</vt:lpstr>
      <vt:lpstr>A jód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Halogének</dc:title>
  <dc:creator>Horváth Balázs</dc:creator>
  <cp:lastModifiedBy>Felhasználó</cp:lastModifiedBy>
  <cp:revision>10</cp:revision>
  <dcterms:created xsi:type="dcterms:W3CDTF">2020-10-09T19:09:35Z</dcterms:created>
  <dcterms:modified xsi:type="dcterms:W3CDTF">2022-01-04T17:23:43Z</dcterms:modified>
</cp:coreProperties>
</file>