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Hidrogén </a:t>
            </a:r>
            <a:r>
              <a:rPr lang="hu-HU" dirty="0" err="1" smtClean="0"/>
              <a:t>halogenidek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</a:t>
            </a:r>
            <a:r>
              <a:rPr lang="hu-HU" dirty="0" err="1" smtClean="0"/>
              <a:t>Kemiaokosan</a:t>
            </a:r>
            <a:r>
              <a:rPr lang="hu-HU" dirty="0" smtClean="0"/>
              <a:t>(2021.01.10)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508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Fizikai 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64331" y="2052116"/>
            <a:ext cx="5305808" cy="3997828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Színtelen, szúrós szagú, mérgező gázok</a:t>
            </a:r>
          </a:p>
          <a:p>
            <a:r>
              <a:rPr lang="hu-HU" dirty="0" smtClean="0"/>
              <a:t>Poláris </a:t>
            </a:r>
            <a:r>
              <a:rPr lang="hu-HU" dirty="0"/>
              <a:t>molekulák</a:t>
            </a:r>
          </a:p>
          <a:p>
            <a:r>
              <a:rPr lang="hu-HU" dirty="0" smtClean="0"/>
              <a:t>HF </a:t>
            </a:r>
            <a:r>
              <a:rPr lang="hu-HU" dirty="0" err="1"/>
              <a:t>fp</a:t>
            </a:r>
            <a:r>
              <a:rPr lang="hu-HU" dirty="0"/>
              <a:t>.-ja kiugróan magas</a:t>
            </a:r>
          </a:p>
          <a:p>
            <a:pPr lvl="0" fontAlgn="base"/>
            <a:r>
              <a:rPr lang="hu-HU" dirty="0"/>
              <a:t>H-kötés miatt (+20</a:t>
            </a:r>
            <a:r>
              <a:rPr lang="hu-HU" baseline="30000" dirty="0"/>
              <a:t>o</a:t>
            </a:r>
            <a:r>
              <a:rPr lang="hu-HU" dirty="0"/>
              <a:t>C)</a:t>
            </a:r>
          </a:p>
          <a:p>
            <a:r>
              <a:rPr lang="hu-HU" dirty="0" smtClean="0"/>
              <a:t>Vízben </a:t>
            </a:r>
            <a:r>
              <a:rPr lang="hu-HU" dirty="0"/>
              <a:t>hevesen, nagy mértékben oldódnak</a:t>
            </a:r>
          </a:p>
          <a:p>
            <a:pPr lvl="1" fontAlgn="base"/>
            <a:r>
              <a:rPr lang="hu-HU" dirty="0"/>
              <a:t>Sósav-szökőkút</a:t>
            </a:r>
          </a:p>
          <a:p>
            <a:pPr lvl="1" fontAlgn="base"/>
            <a:r>
              <a:rPr lang="hu-HU" dirty="0"/>
              <a:t>Sav-bázis reakció</a:t>
            </a:r>
          </a:p>
          <a:p>
            <a:pPr lvl="1" fontAlgn="base"/>
            <a:r>
              <a:rPr lang="hu-HU" dirty="0"/>
              <a:t>Erős savak</a:t>
            </a:r>
          </a:p>
          <a:p>
            <a:endParaRPr lang="hu-HU" dirty="0"/>
          </a:p>
        </p:txBody>
      </p:sp>
      <p:grpSp>
        <p:nvGrpSpPr>
          <p:cNvPr id="4" name="Group 6620"/>
          <p:cNvGrpSpPr/>
          <p:nvPr/>
        </p:nvGrpSpPr>
        <p:grpSpPr>
          <a:xfrm>
            <a:off x="964338" y="2052116"/>
            <a:ext cx="2686766" cy="3997828"/>
            <a:chOff x="0" y="0"/>
            <a:chExt cx="989076" cy="1567619"/>
          </a:xfrm>
        </p:grpSpPr>
        <p:sp>
          <p:nvSpPr>
            <p:cNvPr id="5" name="Shape 8985"/>
            <p:cNvSpPr/>
            <p:nvPr/>
          </p:nvSpPr>
          <p:spPr>
            <a:xfrm>
              <a:off x="1524" y="1524"/>
              <a:ext cx="986028" cy="1517904"/>
            </a:xfrm>
            <a:custGeom>
              <a:avLst/>
              <a:gdLst/>
              <a:ahLst/>
              <a:cxnLst/>
              <a:rect l="0" t="0" r="0" b="0"/>
              <a:pathLst>
                <a:path w="986028" h="1517904">
                  <a:moveTo>
                    <a:pt x="0" y="0"/>
                  </a:moveTo>
                  <a:lnTo>
                    <a:pt x="986028" y="0"/>
                  </a:lnTo>
                  <a:lnTo>
                    <a:pt x="986028" y="1517904"/>
                  </a:lnTo>
                  <a:lnTo>
                    <a:pt x="0" y="151790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BF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6" name="Shape 42"/>
            <p:cNvSpPr/>
            <p:nvPr/>
          </p:nvSpPr>
          <p:spPr>
            <a:xfrm>
              <a:off x="0" y="458724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1219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7" name="Shape 43"/>
            <p:cNvSpPr/>
            <p:nvPr/>
          </p:nvSpPr>
          <p:spPr>
            <a:xfrm>
              <a:off x="0" y="723900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8" name="Shape 44"/>
            <p:cNvSpPr/>
            <p:nvPr/>
          </p:nvSpPr>
          <p:spPr>
            <a:xfrm>
              <a:off x="0" y="989076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9" name="Shape 45"/>
            <p:cNvSpPr/>
            <p:nvPr/>
          </p:nvSpPr>
          <p:spPr>
            <a:xfrm>
              <a:off x="0" y="1254252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10" name="Shape 46"/>
            <p:cNvSpPr/>
            <p:nvPr/>
          </p:nvSpPr>
          <p:spPr>
            <a:xfrm>
              <a:off x="1524" y="0"/>
              <a:ext cx="0" cy="1520952"/>
            </a:xfrm>
            <a:custGeom>
              <a:avLst/>
              <a:gdLst/>
              <a:ahLst/>
              <a:cxnLst/>
              <a:rect l="0" t="0" r="0" b="0"/>
              <a:pathLst>
                <a:path h="1520952">
                  <a:moveTo>
                    <a:pt x="0" y="0"/>
                  </a:moveTo>
                  <a:lnTo>
                    <a:pt x="0" y="1520952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11" name="Shape 47"/>
            <p:cNvSpPr/>
            <p:nvPr/>
          </p:nvSpPr>
          <p:spPr>
            <a:xfrm>
              <a:off x="987552" y="0"/>
              <a:ext cx="0" cy="1520952"/>
            </a:xfrm>
            <a:custGeom>
              <a:avLst/>
              <a:gdLst/>
              <a:ahLst/>
              <a:cxnLst/>
              <a:rect l="0" t="0" r="0" b="0"/>
              <a:pathLst>
                <a:path h="1520952">
                  <a:moveTo>
                    <a:pt x="0" y="0"/>
                  </a:moveTo>
                  <a:lnTo>
                    <a:pt x="0" y="1520952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12" name="Shape 48"/>
            <p:cNvSpPr/>
            <p:nvPr/>
          </p:nvSpPr>
          <p:spPr>
            <a:xfrm>
              <a:off x="0" y="1524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13" name="Shape 49"/>
            <p:cNvSpPr/>
            <p:nvPr/>
          </p:nvSpPr>
          <p:spPr>
            <a:xfrm>
              <a:off x="0" y="1519428"/>
              <a:ext cx="989076" cy="0"/>
            </a:xfrm>
            <a:custGeom>
              <a:avLst/>
              <a:gdLst/>
              <a:ahLst/>
              <a:cxnLst/>
              <a:rect l="0" t="0" r="0" b="0"/>
              <a:pathLst>
                <a:path w="989076">
                  <a:moveTo>
                    <a:pt x="0" y="0"/>
                  </a:moveTo>
                  <a:lnTo>
                    <a:pt x="989076" y="0"/>
                  </a:lnTo>
                </a:path>
              </a:pathLst>
            </a:custGeom>
            <a:ln w="4572" cap="flat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14" name="Rectangle 50"/>
            <p:cNvSpPr/>
            <p:nvPr/>
          </p:nvSpPr>
          <p:spPr>
            <a:xfrm>
              <a:off x="64673" y="164707"/>
              <a:ext cx="864280" cy="24342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dirty="0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Hidrogén-</a:t>
              </a:r>
              <a:r>
                <a:rPr lang="hu-HU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</a:t>
              </a:r>
              <a:r>
                <a:rPr lang="hu-HU" dirty="0" err="1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alogenide</a:t>
              </a:r>
              <a:r>
                <a:rPr lang="hu-HU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hu-H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6" name="Rectangle 52"/>
            <p:cNvSpPr/>
            <p:nvPr/>
          </p:nvSpPr>
          <p:spPr>
            <a:xfrm>
              <a:off x="406908" y="542714"/>
              <a:ext cx="229144" cy="16191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HF</a:t>
              </a:r>
              <a:endParaRPr lang="hu-H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7" name="Rectangle 53"/>
            <p:cNvSpPr/>
            <p:nvPr/>
          </p:nvSpPr>
          <p:spPr>
            <a:xfrm>
              <a:off x="382556" y="807879"/>
              <a:ext cx="295819" cy="16191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HCl</a:t>
              </a:r>
              <a:endParaRPr lang="hu-H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8" name="Rectangle 54"/>
            <p:cNvSpPr/>
            <p:nvPr/>
          </p:nvSpPr>
          <p:spPr>
            <a:xfrm>
              <a:off x="374926" y="1073044"/>
              <a:ext cx="315116" cy="16191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HBr</a:t>
              </a:r>
              <a:endParaRPr lang="hu-H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9" name="Rectangle 55"/>
            <p:cNvSpPr/>
            <p:nvPr/>
          </p:nvSpPr>
          <p:spPr>
            <a:xfrm>
              <a:off x="428216" y="1338272"/>
              <a:ext cx="171772" cy="16190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HI</a:t>
              </a:r>
              <a:endParaRPr lang="hu-H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0" name="Shape 77"/>
            <p:cNvSpPr/>
            <p:nvPr/>
          </p:nvSpPr>
          <p:spPr>
            <a:xfrm>
              <a:off x="35052" y="493776"/>
              <a:ext cx="321564" cy="989076"/>
            </a:xfrm>
            <a:custGeom>
              <a:avLst/>
              <a:gdLst/>
              <a:ahLst/>
              <a:cxnLst/>
              <a:rect l="0" t="0" r="0" b="0"/>
              <a:pathLst>
                <a:path w="321564" h="989076">
                  <a:moveTo>
                    <a:pt x="80772" y="0"/>
                  </a:moveTo>
                  <a:lnTo>
                    <a:pt x="240792" y="0"/>
                  </a:lnTo>
                  <a:lnTo>
                    <a:pt x="240792" y="760476"/>
                  </a:lnTo>
                  <a:lnTo>
                    <a:pt x="321564" y="760476"/>
                  </a:lnTo>
                  <a:lnTo>
                    <a:pt x="161544" y="989076"/>
                  </a:lnTo>
                  <a:lnTo>
                    <a:pt x="0" y="760476"/>
                  </a:lnTo>
                  <a:lnTo>
                    <a:pt x="80772" y="760476"/>
                  </a:lnTo>
                  <a:lnTo>
                    <a:pt x="8077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C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21" name="Shape 78"/>
            <p:cNvSpPr/>
            <p:nvPr/>
          </p:nvSpPr>
          <p:spPr>
            <a:xfrm>
              <a:off x="27432" y="489204"/>
              <a:ext cx="169164" cy="1001268"/>
            </a:xfrm>
            <a:custGeom>
              <a:avLst/>
              <a:gdLst/>
              <a:ahLst/>
              <a:cxnLst/>
              <a:rect l="0" t="0" r="0" b="0"/>
              <a:pathLst>
                <a:path w="169164" h="1001268">
                  <a:moveTo>
                    <a:pt x="83820" y="0"/>
                  </a:moveTo>
                  <a:lnTo>
                    <a:pt x="169164" y="0"/>
                  </a:lnTo>
                  <a:lnTo>
                    <a:pt x="169164" y="9144"/>
                  </a:lnTo>
                  <a:lnTo>
                    <a:pt x="92964" y="9144"/>
                  </a:lnTo>
                  <a:lnTo>
                    <a:pt x="92964" y="768096"/>
                  </a:lnTo>
                  <a:lnTo>
                    <a:pt x="16431" y="768096"/>
                  </a:lnTo>
                  <a:lnTo>
                    <a:pt x="169164" y="987741"/>
                  </a:lnTo>
                  <a:lnTo>
                    <a:pt x="169164" y="1001268"/>
                  </a:lnTo>
                  <a:lnTo>
                    <a:pt x="0" y="760476"/>
                  </a:lnTo>
                  <a:lnTo>
                    <a:pt x="83820" y="760476"/>
                  </a:lnTo>
                  <a:lnTo>
                    <a:pt x="8382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F6FBC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22" name="Shape 79"/>
            <p:cNvSpPr/>
            <p:nvPr/>
          </p:nvSpPr>
          <p:spPr>
            <a:xfrm>
              <a:off x="196596" y="489204"/>
              <a:ext cx="167640" cy="1001268"/>
            </a:xfrm>
            <a:custGeom>
              <a:avLst/>
              <a:gdLst/>
              <a:ahLst/>
              <a:cxnLst/>
              <a:rect l="0" t="0" r="0" b="0"/>
              <a:pathLst>
                <a:path w="167640" h="1001268">
                  <a:moveTo>
                    <a:pt x="0" y="0"/>
                  </a:moveTo>
                  <a:lnTo>
                    <a:pt x="83820" y="0"/>
                  </a:lnTo>
                  <a:lnTo>
                    <a:pt x="83820" y="760476"/>
                  </a:lnTo>
                  <a:lnTo>
                    <a:pt x="167640" y="760476"/>
                  </a:lnTo>
                  <a:lnTo>
                    <a:pt x="0" y="1001268"/>
                  </a:lnTo>
                  <a:lnTo>
                    <a:pt x="0" y="987741"/>
                  </a:lnTo>
                  <a:lnTo>
                    <a:pt x="152733" y="768096"/>
                  </a:lnTo>
                  <a:lnTo>
                    <a:pt x="76200" y="768096"/>
                  </a:lnTo>
                  <a:lnTo>
                    <a:pt x="76200" y="9144"/>
                  </a:lnTo>
                  <a:lnTo>
                    <a:pt x="0" y="914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F6FBC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/>
            </a:p>
          </p:txBody>
        </p:sp>
        <p:sp>
          <p:nvSpPr>
            <p:cNvPr id="23" name="Rectangle 80"/>
            <p:cNvSpPr/>
            <p:nvPr/>
          </p:nvSpPr>
          <p:spPr>
            <a:xfrm rot="5399999">
              <a:off x="-345523" y="986123"/>
              <a:ext cx="1021984" cy="14100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9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Savas</a:t>
              </a:r>
              <a:r>
                <a:rPr lang="hu-HU" sz="900" spc="-1055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hu-HU" sz="9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jelleg</a:t>
              </a:r>
              <a:r>
                <a:rPr lang="hu-HU" sz="900" spc="-1055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hu-HU" sz="9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nő</a:t>
              </a:r>
              <a:endParaRPr lang="hu-H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031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3040" y="2052116"/>
            <a:ext cx="9107099" cy="3997828"/>
          </a:xfrm>
        </p:spPr>
        <p:txBody>
          <a:bodyPr/>
          <a:lstStyle/>
          <a:p>
            <a:r>
              <a:rPr lang="hu-HU" dirty="0"/>
              <a:t>Vizes oldataik negatív standardpotenciálú fémekkel H</a:t>
            </a:r>
            <a:r>
              <a:rPr lang="hu-HU" baseline="-25000" dirty="0"/>
              <a:t>2</a:t>
            </a:r>
            <a:r>
              <a:rPr lang="hu-HU" dirty="0"/>
              <a:t>-fejlődés közben reagálnak. </a:t>
            </a:r>
            <a:endParaRPr lang="hu-HU" dirty="0" smtClean="0"/>
          </a:p>
          <a:p>
            <a:pPr lvl="1"/>
            <a:r>
              <a:rPr lang="hu-HU" dirty="0" err="1" smtClean="0"/>
              <a:t>Zn</a:t>
            </a:r>
            <a:r>
              <a:rPr lang="hu-HU" dirty="0" smtClean="0"/>
              <a:t> </a:t>
            </a:r>
            <a:r>
              <a:rPr lang="hu-HU" dirty="0"/>
              <a:t>+ 2 </a:t>
            </a:r>
            <a:r>
              <a:rPr lang="hu-HU" dirty="0" err="1"/>
              <a:t>HCl</a:t>
            </a:r>
            <a:r>
              <a:rPr lang="hu-HU" dirty="0"/>
              <a:t> = ZnCl</a:t>
            </a:r>
            <a:r>
              <a:rPr lang="hu-HU" baseline="-25000" dirty="0"/>
              <a:t>2 </a:t>
            </a:r>
            <a:r>
              <a:rPr lang="hu-HU" dirty="0"/>
              <a:t>+ H</a:t>
            </a:r>
            <a:r>
              <a:rPr lang="hu-HU" baseline="-25000" dirty="0"/>
              <a:t>2</a:t>
            </a:r>
            <a:endParaRPr lang="hu-HU" dirty="0"/>
          </a:p>
          <a:p>
            <a:pPr lvl="0" fontAlgn="base"/>
            <a:r>
              <a:rPr lang="hu-HU" dirty="0" smtClean="0"/>
              <a:t>A száraz </a:t>
            </a:r>
            <a:r>
              <a:rPr lang="hu-HU" dirty="0" err="1"/>
              <a:t>HCl</a:t>
            </a:r>
            <a:r>
              <a:rPr lang="hu-HU" dirty="0"/>
              <a:t> nem támadja meg a vasat ezért lehet a </a:t>
            </a:r>
            <a:r>
              <a:rPr lang="hu-HU" dirty="0" err="1"/>
              <a:t>HCl</a:t>
            </a:r>
            <a:r>
              <a:rPr lang="hu-HU" dirty="0"/>
              <a:t>-gázt vastartályban tárolni</a:t>
            </a:r>
          </a:p>
          <a:p>
            <a:r>
              <a:rPr lang="hu-HU" dirty="0"/>
              <a:t>T</a:t>
            </a:r>
            <a:r>
              <a:rPr lang="hu-HU" dirty="0" smtClean="0"/>
              <a:t>elítetlen </a:t>
            </a:r>
            <a:r>
              <a:rPr lang="hu-HU" dirty="0"/>
              <a:t>szerves vegyületekkel addíciós reakciókra képesek</a:t>
            </a:r>
          </a:p>
          <a:p>
            <a:pPr lvl="1" fontAlgn="base"/>
            <a:r>
              <a:rPr lang="hu-HU" dirty="0"/>
              <a:t>CH</a:t>
            </a:r>
            <a:r>
              <a:rPr lang="hu-HU" baseline="-25000" dirty="0"/>
              <a:t>2</a:t>
            </a:r>
            <a:r>
              <a:rPr lang="hu-HU" dirty="0"/>
              <a:t>=CH</a:t>
            </a:r>
            <a:r>
              <a:rPr lang="hu-HU" baseline="-25000" dirty="0"/>
              <a:t>2 </a:t>
            </a:r>
            <a:r>
              <a:rPr lang="hu-HU" dirty="0"/>
              <a:t>+ </a:t>
            </a:r>
            <a:r>
              <a:rPr lang="hu-HU" dirty="0" err="1"/>
              <a:t>HCl</a:t>
            </a:r>
            <a:r>
              <a:rPr lang="hu-HU" dirty="0"/>
              <a:t> = CH</a:t>
            </a:r>
            <a:r>
              <a:rPr lang="hu-HU" baseline="-25000" dirty="0"/>
              <a:t>2</a:t>
            </a:r>
            <a:r>
              <a:rPr lang="hu-HU" dirty="0"/>
              <a:t>Cl-CH</a:t>
            </a:r>
            <a:r>
              <a:rPr lang="hu-HU" baseline="-25000" dirty="0"/>
              <a:t>3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753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Hidrogén-fluorid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A </a:t>
            </a:r>
            <a:r>
              <a:rPr lang="hu-HU" dirty="0"/>
              <a:t>H-kötés miatt </a:t>
            </a:r>
            <a:r>
              <a:rPr lang="hu-HU" dirty="0" err="1"/>
              <a:t>asszociátumokat</a:t>
            </a:r>
            <a:r>
              <a:rPr lang="hu-HU" dirty="0"/>
              <a:t> képez</a:t>
            </a:r>
          </a:p>
          <a:p>
            <a:pPr lvl="0" fontAlgn="base"/>
            <a:r>
              <a:rPr lang="hu-HU" dirty="0" smtClean="0"/>
              <a:t>20 </a:t>
            </a:r>
            <a:r>
              <a:rPr lang="hu-HU" dirty="0" err="1" smtClean="0"/>
              <a:t>oC</a:t>
            </a:r>
            <a:r>
              <a:rPr lang="hu-HU" dirty="0" smtClean="0"/>
              <a:t> </a:t>
            </a:r>
            <a:r>
              <a:rPr lang="hu-HU" dirty="0"/>
              <a:t>felett gáz	</a:t>
            </a:r>
            <a:endParaRPr lang="hu-HU" dirty="0" smtClean="0"/>
          </a:p>
          <a:p>
            <a:pPr lvl="0" fontAlgn="base"/>
            <a:r>
              <a:rPr lang="hu-HU" dirty="0" smtClean="0"/>
              <a:t>Vízmentes </a:t>
            </a:r>
            <a:r>
              <a:rPr lang="hu-HU" dirty="0"/>
              <a:t>állapotban nem, de vizes oldatban </a:t>
            </a:r>
            <a:r>
              <a:rPr lang="hu-HU" baseline="30000" dirty="0"/>
              <a:t>n </a:t>
            </a:r>
            <a:r>
              <a:rPr lang="hu-HU" dirty="0"/>
              <a:t>megtámadja a </a:t>
            </a:r>
            <a:r>
              <a:rPr lang="hu-HU" dirty="0" smtClean="0"/>
              <a:t>fémeket (kivéve </a:t>
            </a:r>
            <a:r>
              <a:rPr lang="hu-HU" dirty="0"/>
              <a:t>pl. ólom, réz, melyeken védő-fluoridréteg alakul </a:t>
            </a:r>
            <a:r>
              <a:rPr lang="hu-HU" dirty="0" smtClean="0"/>
              <a:t>ki)</a:t>
            </a:r>
            <a:endParaRPr lang="hu-HU" dirty="0"/>
          </a:p>
          <a:p>
            <a:r>
              <a:rPr lang="hu-HU" dirty="0" smtClean="0"/>
              <a:t>Oldja </a:t>
            </a:r>
            <a:r>
              <a:rPr lang="hu-HU" dirty="0"/>
              <a:t>az SiO</a:t>
            </a:r>
            <a:r>
              <a:rPr lang="hu-HU" baseline="-25000" dirty="0"/>
              <a:t>2</a:t>
            </a:r>
            <a:r>
              <a:rPr lang="hu-HU" dirty="0"/>
              <a:t>-t 	</a:t>
            </a:r>
            <a:endParaRPr lang="hu-HU" dirty="0" smtClean="0"/>
          </a:p>
          <a:p>
            <a:pPr lvl="1"/>
            <a:r>
              <a:rPr lang="hu-HU" dirty="0" smtClean="0"/>
              <a:t>SiO</a:t>
            </a:r>
            <a:r>
              <a:rPr lang="hu-HU" baseline="-25000" dirty="0" smtClean="0"/>
              <a:t>2 </a:t>
            </a:r>
            <a:r>
              <a:rPr lang="hu-HU" dirty="0" smtClean="0"/>
              <a:t>+ 4 </a:t>
            </a:r>
            <a:r>
              <a:rPr lang="hu-HU" dirty="0"/>
              <a:t>HF </a:t>
            </a:r>
            <a:r>
              <a:rPr lang="hu-HU" dirty="0" smtClean="0"/>
              <a:t>= SiF</a:t>
            </a:r>
            <a:r>
              <a:rPr lang="hu-HU" baseline="-25000" dirty="0" smtClean="0"/>
              <a:t>4 </a:t>
            </a:r>
            <a:r>
              <a:rPr lang="hu-HU" dirty="0"/>
              <a:t>+</a:t>
            </a:r>
            <a:r>
              <a:rPr lang="hu-HU" dirty="0" smtClean="0"/>
              <a:t> </a:t>
            </a:r>
            <a:r>
              <a:rPr lang="hu-HU" dirty="0"/>
              <a:t>2 </a:t>
            </a:r>
            <a:r>
              <a:rPr lang="hu-HU" dirty="0" smtClean="0"/>
              <a:t>H</a:t>
            </a:r>
            <a:r>
              <a:rPr lang="hu-HU" baseline="-25000" dirty="0"/>
              <a:t>2</a:t>
            </a:r>
            <a:r>
              <a:rPr lang="hu-HU" dirty="0" smtClean="0"/>
              <a:t>O</a:t>
            </a:r>
            <a:r>
              <a:rPr lang="hu-HU" baseline="-25000" dirty="0" smtClean="0"/>
              <a:t>2</a:t>
            </a:r>
            <a:endParaRPr lang="hu-HU" dirty="0"/>
          </a:p>
          <a:p>
            <a:pPr lvl="0" fontAlgn="base"/>
            <a:r>
              <a:rPr lang="hu-HU" dirty="0"/>
              <a:t>Üvegmaratásra is </a:t>
            </a:r>
            <a:r>
              <a:rPr lang="hu-HU" dirty="0" smtClean="0"/>
              <a:t>használják (Üveg</a:t>
            </a:r>
            <a:r>
              <a:rPr lang="hu-HU" dirty="0"/>
              <a:t>: kvarc + szóda + mész + fém-oxidok </a:t>
            </a:r>
            <a:r>
              <a:rPr lang="hu-HU" dirty="0" smtClean="0"/>
              <a:t>összeolvasztása)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0237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Hidrogén-klorid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Levegőnél </a:t>
            </a:r>
            <a:r>
              <a:rPr lang="hu-HU" dirty="0"/>
              <a:t>sűrűbb, mérgező gáz</a:t>
            </a:r>
          </a:p>
          <a:p>
            <a:r>
              <a:rPr lang="hu-HU" dirty="0" smtClean="0"/>
              <a:t>Vízben </a:t>
            </a:r>
            <a:r>
              <a:rPr lang="hu-HU" dirty="0"/>
              <a:t>kiválóan, exoterm reakcióban oldódik</a:t>
            </a:r>
          </a:p>
          <a:p>
            <a:r>
              <a:rPr lang="hu-HU" dirty="0"/>
              <a:t>Telített sósav (füstölgő)</a:t>
            </a:r>
          </a:p>
          <a:p>
            <a:pPr lvl="0" fontAlgn="base"/>
            <a:r>
              <a:rPr lang="hu-HU" dirty="0"/>
              <a:t>a levegővel ködöt képez, oldódik a levegőben lévő vízben</a:t>
            </a:r>
          </a:p>
          <a:p>
            <a:pPr lvl="0" fontAlgn="base"/>
            <a:r>
              <a:rPr lang="hu-HU" dirty="0"/>
              <a:t>kb. 42 tömeg%-</a:t>
            </a:r>
            <a:r>
              <a:rPr lang="hu-HU" dirty="0" err="1"/>
              <a:t>os</a:t>
            </a:r>
            <a:r>
              <a:rPr lang="hu-HU" dirty="0"/>
              <a:t>, forgalomban 38 tömeg%-</a:t>
            </a:r>
            <a:r>
              <a:rPr lang="hu-HU" dirty="0" err="1"/>
              <a:t>os</a:t>
            </a:r>
            <a:r>
              <a:rPr lang="hu-HU" dirty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986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Sósav reakciói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hu-HU" dirty="0" smtClean="0"/>
              <a:t>Hidrogénnél </a:t>
            </a:r>
            <a:r>
              <a:rPr lang="hu-HU" dirty="0"/>
              <a:t>negatívabb standardpotenciálú fémek oldódnak híg sósavban (</a:t>
            </a:r>
            <a:r>
              <a:rPr lang="hu-HU" dirty="0" err="1"/>
              <a:t>Al</a:t>
            </a:r>
            <a:r>
              <a:rPr lang="hu-HU" dirty="0"/>
              <a:t>, </a:t>
            </a:r>
            <a:r>
              <a:rPr lang="hu-HU" dirty="0" err="1"/>
              <a:t>Zn</a:t>
            </a:r>
            <a:r>
              <a:rPr lang="hu-HU" dirty="0"/>
              <a:t> </a:t>
            </a:r>
            <a:r>
              <a:rPr lang="hu-HU" dirty="0" err="1"/>
              <a:t>stb</a:t>
            </a:r>
            <a:r>
              <a:rPr lang="hu-HU" dirty="0"/>
              <a:t>…)</a:t>
            </a:r>
          </a:p>
          <a:p>
            <a:r>
              <a:rPr lang="hu-HU" dirty="0" smtClean="0"/>
              <a:t>Ammóniával </a:t>
            </a:r>
            <a:r>
              <a:rPr lang="hu-HU" dirty="0"/>
              <a:t>reagál: „fehér füst” NH</a:t>
            </a:r>
            <a:r>
              <a:rPr lang="hu-HU" baseline="-25000" dirty="0"/>
              <a:t>4</a:t>
            </a:r>
            <a:r>
              <a:rPr lang="hu-HU" dirty="0"/>
              <a:t>Cl képződik</a:t>
            </a:r>
          </a:p>
          <a:p>
            <a:r>
              <a:rPr lang="hu-HU" dirty="0" smtClean="0"/>
              <a:t>Fémek </a:t>
            </a:r>
            <a:r>
              <a:rPr lang="hu-HU" dirty="0"/>
              <a:t>vegyületeivel általában reagál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801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hypo</a:t>
            </a:r>
            <a:r>
              <a:rPr lang="hu-HU" dirty="0" smtClean="0"/>
              <a:t> (</a:t>
            </a:r>
            <a:r>
              <a:rPr lang="hu-HU" dirty="0" err="1" smtClean="0"/>
              <a:t>NaOCl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8354" y="1685109"/>
            <a:ext cx="9041785" cy="4364835"/>
          </a:xfrm>
        </p:spPr>
        <p:txBody>
          <a:bodyPr>
            <a:normAutofit/>
          </a:bodyPr>
          <a:lstStyle/>
          <a:p>
            <a:r>
              <a:rPr lang="hu-HU" dirty="0" smtClean="0"/>
              <a:t>Felhasználják</a:t>
            </a:r>
            <a:r>
              <a:rPr lang="hu-HU" dirty="0"/>
              <a:t>: fertőtlenítésre, fehérítésre oxidáló hatása miatt</a:t>
            </a:r>
          </a:p>
          <a:p>
            <a:pPr lvl="0" fontAlgn="base"/>
            <a:r>
              <a:rPr lang="hu-HU" dirty="0" smtClean="0"/>
              <a:t>A </a:t>
            </a:r>
            <a:r>
              <a:rPr lang="hu-HU" dirty="0"/>
              <a:t>klór fertőtlenítő/fehérítő hatása is </a:t>
            </a:r>
            <a:r>
              <a:rPr lang="hu-HU" dirty="0" err="1"/>
              <a:t>hipoklorit</a:t>
            </a:r>
            <a:r>
              <a:rPr lang="hu-HU" dirty="0"/>
              <a:t> képződésével magyarázható</a:t>
            </a:r>
          </a:p>
          <a:p>
            <a:r>
              <a:rPr lang="hu-HU" dirty="0" smtClean="0"/>
              <a:t>Előállítása</a:t>
            </a:r>
            <a:r>
              <a:rPr lang="hu-HU" dirty="0"/>
              <a:t>: klór és </a:t>
            </a:r>
            <a:r>
              <a:rPr lang="hu-HU" dirty="0" err="1"/>
              <a:t>NaOH</a:t>
            </a:r>
            <a:r>
              <a:rPr lang="hu-HU" dirty="0"/>
              <a:t> reakciójával</a:t>
            </a:r>
          </a:p>
          <a:p>
            <a:pPr lvl="0" fontAlgn="base"/>
            <a:r>
              <a:rPr lang="hu-HU" dirty="0" smtClean="0"/>
              <a:t>A </a:t>
            </a:r>
            <a:r>
              <a:rPr lang="hu-HU" dirty="0" err="1"/>
              <a:t>hipó</a:t>
            </a:r>
            <a:r>
              <a:rPr lang="hu-HU" dirty="0"/>
              <a:t> lúgos kémhatású, mert a </a:t>
            </a:r>
            <a:r>
              <a:rPr lang="hu-HU" dirty="0" err="1"/>
              <a:t>hipoklorit</a:t>
            </a:r>
            <a:r>
              <a:rPr lang="hu-HU" dirty="0"/>
              <a:t>-ion lúgosan </a:t>
            </a:r>
            <a:r>
              <a:rPr lang="hu-HU" dirty="0" err="1"/>
              <a:t>hidrolizál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69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Ezüst </a:t>
            </a:r>
            <a:r>
              <a:rPr lang="hu-HU" dirty="0" err="1" smtClean="0"/>
              <a:t>halogenidek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87131" y="2052116"/>
            <a:ext cx="5883007" cy="3997828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Az </a:t>
            </a:r>
            <a:r>
              <a:rPr lang="hu-HU" dirty="0" err="1"/>
              <a:t>Ag</a:t>
            </a:r>
            <a:r>
              <a:rPr lang="hu-HU" dirty="0"/>
              <a:t>-ionok polarizáló hatása a lazább elektronszerkezetű nagyobb méretű anionokra (bromid, jodid) jobban hat</a:t>
            </a:r>
          </a:p>
          <a:p>
            <a:pPr lvl="0" fontAlgn="base"/>
            <a:r>
              <a:rPr lang="hu-HU" dirty="0"/>
              <a:t>A kötés kovalensbe hajlása az oldhatóság csökkenésében és a szín mélyülésében mutatkozik meg</a:t>
            </a:r>
          </a:p>
          <a:p>
            <a:r>
              <a:rPr lang="hu-HU" dirty="0" smtClean="0"/>
              <a:t>Az </a:t>
            </a:r>
            <a:r>
              <a:rPr lang="hu-HU" dirty="0"/>
              <a:t>ezüst-</a:t>
            </a:r>
            <a:r>
              <a:rPr lang="hu-HU" dirty="0" err="1"/>
              <a:t>halogenidek</a:t>
            </a:r>
            <a:r>
              <a:rPr lang="hu-HU" dirty="0"/>
              <a:t> fényérzékeny </a:t>
            </a:r>
            <a:r>
              <a:rPr lang="hu-HU" dirty="0" smtClean="0"/>
              <a:t>vegyületek elemeikre </a:t>
            </a:r>
            <a:r>
              <a:rPr lang="hu-HU" dirty="0"/>
              <a:t>bomlanak, a csapadék megszürkül (</a:t>
            </a:r>
            <a:r>
              <a:rPr lang="hu-HU" dirty="0" err="1"/>
              <a:t>Ag</a:t>
            </a:r>
            <a:r>
              <a:rPr lang="hu-HU" dirty="0"/>
              <a:t>)</a:t>
            </a:r>
          </a:p>
          <a:p>
            <a:pPr lvl="0" fontAlgn="base"/>
            <a:r>
              <a:rPr lang="hu-HU" dirty="0" err="1"/>
              <a:t>AgBr</a:t>
            </a:r>
            <a:r>
              <a:rPr lang="hu-HU" dirty="0"/>
              <a:t> bomlása fény hatására a fényképészetben fontos</a:t>
            </a:r>
          </a:p>
          <a:p>
            <a:endParaRPr lang="hu-HU" dirty="0"/>
          </a:p>
        </p:txBody>
      </p:sp>
      <p:grpSp>
        <p:nvGrpSpPr>
          <p:cNvPr id="4" name="Group 6527"/>
          <p:cNvGrpSpPr/>
          <p:nvPr/>
        </p:nvGrpSpPr>
        <p:grpSpPr>
          <a:xfrm>
            <a:off x="992778" y="1885285"/>
            <a:ext cx="3694354" cy="2229515"/>
            <a:chOff x="353568" y="1524"/>
            <a:chExt cx="2325624" cy="704088"/>
          </a:xfrm>
          <a:solidFill>
            <a:schemeClr val="tx1"/>
          </a:solidFill>
        </p:grpSpPr>
        <p:sp>
          <p:nvSpPr>
            <p:cNvPr id="5" name="Shape 494"/>
            <p:cNvSpPr/>
            <p:nvPr/>
          </p:nvSpPr>
          <p:spPr>
            <a:xfrm>
              <a:off x="906780" y="1524"/>
              <a:ext cx="0" cy="704088"/>
            </a:xfrm>
            <a:custGeom>
              <a:avLst/>
              <a:gdLst/>
              <a:ahLst/>
              <a:cxnLst/>
              <a:rect l="0" t="0" r="0" b="0"/>
              <a:pathLst>
                <a:path h="704088">
                  <a:moveTo>
                    <a:pt x="0" y="0"/>
                  </a:moveTo>
                  <a:lnTo>
                    <a:pt x="0" y="704088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6" name="Shape 495"/>
            <p:cNvSpPr/>
            <p:nvPr/>
          </p:nvSpPr>
          <p:spPr>
            <a:xfrm>
              <a:off x="1658112" y="1524"/>
              <a:ext cx="0" cy="704088"/>
            </a:xfrm>
            <a:custGeom>
              <a:avLst/>
              <a:gdLst/>
              <a:ahLst/>
              <a:cxnLst/>
              <a:rect l="0" t="0" r="0" b="0"/>
              <a:pathLst>
                <a:path h="704088">
                  <a:moveTo>
                    <a:pt x="0" y="0"/>
                  </a:moveTo>
                  <a:lnTo>
                    <a:pt x="0" y="704088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7" name="Shape 496"/>
            <p:cNvSpPr/>
            <p:nvPr/>
          </p:nvSpPr>
          <p:spPr>
            <a:xfrm>
              <a:off x="353568" y="178308"/>
              <a:ext cx="2325624" cy="0"/>
            </a:xfrm>
            <a:custGeom>
              <a:avLst/>
              <a:gdLst/>
              <a:ahLst/>
              <a:cxnLst/>
              <a:rect l="0" t="0" r="0" b="0"/>
              <a:pathLst>
                <a:path w="2325624">
                  <a:moveTo>
                    <a:pt x="0" y="0"/>
                  </a:moveTo>
                  <a:lnTo>
                    <a:pt x="2325624" y="0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8" name="Shape 497"/>
            <p:cNvSpPr/>
            <p:nvPr/>
          </p:nvSpPr>
          <p:spPr>
            <a:xfrm>
              <a:off x="353568" y="353568"/>
              <a:ext cx="1306068" cy="0"/>
            </a:xfrm>
            <a:custGeom>
              <a:avLst/>
              <a:gdLst/>
              <a:ahLst/>
              <a:cxnLst/>
              <a:rect l="0" t="0" r="0" b="0"/>
              <a:pathLst>
                <a:path w="1306068">
                  <a:moveTo>
                    <a:pt x="0" y="0"/>
                  </a:moveTo>
                  <a:lnTo>
                    <a:pt x="1306068" y="0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9" name="Shape 498"/>
            <p:cNvSpPr/>
            <p:nvPr/>
          </p:nvSpPr>
          <p:spPr>
            <a:xfrm>
              <a:off x="353568" y="528828"/>
              <a:ext cx="1306068" cy="0"/>
            </a:xfrm>
            <a:custGeom>
              <a:avLst/>
              <a:gdLst/>
              <a:ahLst/>
              <a:cxnLst/>
              <a:rect l="0" t="0" r="0" b="0"/>
              <a:pathLst>
                <a:path w="1306068">
                  <a:moveTo>
                    <a:pt x="0" y="0"/>
                  </a:moveTo>
                  <a:lnTo>
                    <a:pt x="1306068" y="0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10" name="Shape 499"/>
            <p:cNvSpPr/>
            <p:nvPr/>
          </p:nvSpPr>
          <p:spPr>
            <a:xfrm>
              <a:off x="355092" y="1524"/>
              <a:ext cx="0" cy="704088"/>
            </a:xfrm>
            <a:custGeom>
              <a:avLst/>
              <a:gdLst/>
              <a:ahLst/>
              <a:cxnLst/>
              <a:rect l="0" t="0" r="0" b="0"/>
              <a:pathLst>
                <a:path h="704088">
                  <a:moveTo>
                    <a:pt x="0" y="0"/>
                  </a:moveTo>
                  <a:lnTo>
                    <a:pt x="0" y="704088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11" name="Shape 500"/>
            <p:cNvSpPr/>
            <p:nvPr/>
          </p:nvSpPr>
          <p:spPr>
            <a:xfrm>
              <a:off x="2677668" y="1524"/>
              <a:ext cx="0" cy="704088"/>
            </a:xfrm>
            <a:custGeom>
              <a:avLst/>
              <a:gdLst/>
              <a:ahLst/>
              <a:cxnLst/>
              <a:rect l="0" t="0" r="0" b="0"/>
              <a:pathLst>
                <a:path h="704088">
                  <a:moveTo>
                    <a:pt x="0" y="0"/>
                  </a:moveTo>
                  <a:lnTo>
                    <a:pt x="0" y="704088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12" name="Shape 501"/>
            <p:cNvSpPr/>
            <p:nvPr/>
          </p:nvSpPr>
          <p:spPr>
            <a:xfrm>
              <a:off x="353568" y="3048"/>
              <a:ext cx="2325624" cy="0"/>
            </a:xfrm>
            <a:custGeom>
              <a:avLst/>
              <a:gdLst/>
              <a:ahLst/>
              <a:cxnLst/>
              <a:rect l="0" t="0" r="0" b="0"/>
              <a:pathLst>
                <a:path w="2325624">
                  <a:moveTo>
                    <a:pt x="0" y="0"/>
                  </a:moveTo>
                  <a:lnTo>
                    <a:pt x="2325624" y="0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13" name="Shape 502"/>
            <p:cNvSpPr/>
            <p:nvPr/>
          </p:nvSpPr>
          <p:spPr>
            <a:xfrm>
              <a:off x="353568" y="702564"/>
              <a:ext cx="2325624" cy="0"/>
            </a:xfrm>
            <a:custGeom>
              <a:avLst/>
              <a:gdLst/>
              <a:ahLst/>
              <a:cxnLst/>
              <a:rect l="0" t="0" r="0" b="0"/>
              <a:pathLst>
                <a:path w="2325624">
                  <a:moveTo>
                    <a:pt x="0" y="0"/>
                  </a:moveTo>
                  <a:lnTo>
                    <a:pt x="2325624" y="0"/>
                  </a:lnTo>
                </a:path>
              </a:pathLst>
            </a:custGeom>
            <a:grpFill/>
            <a:ln w="4572" cap="flat">
              <a:round/>
            </a:ln>
          </p:spPr>
          <p:style>
            <a:lnRef idx="1">
              <a:srgbClr val="CACA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u-HU" sz="3200"/>
            </a:p>
          </p:txBody>
        </p:sp>
        <p:sp>
          <p:nvSpPr>
            <p:cNvPr id="14" name="Rectangle 503"/>
            <p:cNvSpPr/>
            <p:nvPr/>
          </p:nvSpPr>
          <p:spPr>
            <a:xfrm>
              <a:off x="536448" y="40240"/>
              <a:ext cx="249068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AgF</a:t>
              </a:r>
              <a:endParaRPr lang="hu-HU" sz="2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5" name="Rectangle 861"/>
            <p:cNvSpPr/>
            <p:nvPr/>
          </p:nvSpPr>
          <p:spPr>
            <a:xfrm>
              <a:off x="1035306" y="46036"/>
              <a:ext cx="543020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Színtelen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6" name="Rectangle 862"/>
            <p:cNvSpPr/>
            <p:nvPr/>
          </p:nvSpPr>
          <p:spPr>
            <a:xfrm>
              <a:off x="1784604" y="40239"/>
              <a:ext cx="818163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Vízben</a:t>
              </a:r>
              <a:r>
                <a:rPr lang="hu-HU" sz="1050" spc="1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jól oldódik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7" name="Rectangle 505"/>
            <p:cNvSpPr/>
            <p:nvPr/>
          </p:nvSpPr>
          <p:spPr>
            <a:xfrm>
              <a:off x="516636" y="215514"/>
              <a:ext cx="299271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AgCl</a:t>
              </a:r>
              <a:endParaRPr lang="hu-HU" sz="2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8" name="Rectangle 506"/>
            <p:cNvSpPr/>
            <p:nvPr/>
          </p:nvSpPr>
          <p:spPr>
            <a:xfrm>
              <a:off x="1022496" y="215498"/>
              <a:ext cx="341560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Fehér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9" name="Rectangle 507"/>
            <p:cNvSpPr/>
            <p:nvPr/>
          </p:nvSpPr>
          <p:spPr>
            <a:xfrm>
              <a:off x="1781556" y="331316"/>
              <a:ext cx="821211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Híg</a:t>
              </a:r>
              <a:r>
                <a:rPr lang="hu-HU" sz="1050" spc="2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vizes</a:t>
              </a:r>
              <a:r>
                <a:rPr lang="hu-HU" sz="1050" spc="15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oldatból</a:t>
              </a:r>
              <a:r>
                <a:rPr lang="hu-HU" sz="1050" spc="2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0" name="Rectangle 508"/>
            <p:cNvSpPr/>
            <p:nvPr/>
          </p:nvSpPr>
          <p:spPr>
            <a:xfrm>
              <a:off x="1784604" y="448689"/>
              <a:ext cx="818163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kicsapódik/csapadék</a:t>
              </a:r>
              <a:endParaRPr lang="hu-H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1" name="Rectangle 509"/>
            <p:cNvSpPr/>
            <p:nvPr/>
          </p:nvSpPr>
          <p:spPr>
            <a:xfrm>
              <a:off x="512064" y="390741"/>
              <a:ext cx="313800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AgBr</a:t>
              </a:r>
              <a:endParaRPr lang="hu-HU" sz="2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2" name="Rectangle 510"/>
            <p:cNvSpPr/>
            <p:nvPr/>
          </p:nvSpPr>
          <p:spPr>
            <a:xfrm>
              <a:off x="1014984" y="390741"/>
              <a:ext cx="535112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Sárgásfehér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Rectangle 511"/>
            <p:cNvSpPr/>
            <p:nvPr/>
          </p:nvSpPr>
          <p:spPr>
            <a:xfrm>
              <a:off x="551688" y="564491"/>
              <a:ext cx="205870" cy="12190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4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AgI</a:t>
              </a:r>
              <a:endParaRPr lang="hu-H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Rectangle 512"/>
            <p:cNvSpPr/>
            <p:nvPr/>
          </p:nvSpPr>
          <p:spPr>
            <a:xfrm>
              <a:off x="1022496" y="564491"/>
              <a:ext cx="561295" cy="12190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hu-HU" sz="105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Halványsárga</a:t>
              </a:r>
              <a:endParaRPr lang="hu-HU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7242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19</TotalTime>
  <Words>325</Words>
  <Application>Microsoft Office PowerPoint</Application>
  <PresentationFormat>Szélesvásznú</PresentationFormat>
  <Paragraphs>61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5" baseType="lpstr">
      <vt:lpstr>Arial</vt:lpstr>
      <vt:lpstr>Calibri</vt:lpstr>
      <vt:lpstr>MS Shell Dlg 2</vt:lpstr>
      <vt:lpstr>Times New Roman</vt:lpstr>
      <vt:lpstr>Wingdings</vt:lpstr>
      <vt:lpstr>Wingdings 3</vt:lpstr>
      <vt:lpstr>Madison</vt:lpstr>
      <vt:lpstr>Hidrogén halogenidek </vt:lpstr>
      <vt:lpstr>Fizikai tulajdonságaik</vt:lpstr>
      <vt:lpstr>Kémiai tulajdonságaik</vt:lpstr>
      <vt:lpstr>Hidrogén-fluorid</vt:lpstr>
      <vt:lpstr>Hidrogén-klorid</vt:lpstr>
      <vt:lpstr>Sósav reakciói</vt:lpstr>
      <vt:lpstr>A hypo (NaOCl)</vt:lpstr>
      <vt:lpstr>Ezüst halogenidek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Hidrogén halogenidek</dc:title>
  <dc:creator>Felhasználó</dc:creator>
  <cp:lastModifiedBy>Felhasználó</cp:lastModifiedBy>
  <cp:revision>3</cp:revision>
  <dcterms:created xsi:type="dcterms:W3CDTF">2022-01-10T18:19:19Z</dcterms:created>
  <dcterms:modified xsi:type="dcterms:W3CDTF">2022-01-10T18:38:58Z</dcterms:modified>
</cp:coreProperties>
</file>