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7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2798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269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9532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5536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5375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2014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614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6822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777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1535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297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047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140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819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484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2511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193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BD07202-7018-4CDB-8F0B-92E8BFDE430F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98F4A-5590-42A9-BF7E-D10D079291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71873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kémiai folyamatok iránya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Balázs(2020.09.14)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4067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Egyensúlyi reakciók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Nem megfordítható(irreverzibilis)</a:t>
            </a:r>
          </a:p>
          <a:p>
            <a:pPr lvl="1"/>
            <a:r>
              <a:rPr lang="hu-HU" dirty="0" smtClean="0"/>
              <a:t>Csapadékképződéssel járó reakciók</a:t>
            </a:r>
          </a:p>
          <a:p>
            <a:pPr lvl="1"/>
            <a:r>
              <a:rPr lang="hu-HU" dirty="0" smtClean="0"/>
              <a:t>Erős </a:t>
            </a:r>
            <a:r>
              <a:rPr lang="hu-HU" dirty="0" err="1" smtClean="0"/>
              <a:t>sav+erős</a:t>
            </a:r>
            <a:r>
              <a:rPr lang="hu-HU" dirty="0" smtClean="0"/>
              <a:t> bázis</a:t>
            </a:r>
          </a:p>
          <a:p>
            <a:pPr lvl="1"/>
            <a:r>
              <a:rPr lang="hu-HU" dirty="0" smtClean="0"/>
              <a:t>Gázfejlődéssel járó reakciók</a:t>
            </a:r>
          </a:p>
          <a:p>
            <a:r>
              <a:rPr lang="hu-HU" dirty="0" smtClean="0"/>
              <a:t>Megfordítható reakciók</a:t>
            </a:r>
          </a:p>
          <a:p>
            <a:pPr lvl="1"/>
            <a:r>
              <a:rPr lang="hu-HU" dirty="0" smtClean="0"/>
              <a:t>Elvben minden reakció megfordítható</a:t>
            </a:r>
          </a:p>
          <a:p>
            <a:pPr lvl="1"/>
            <a:r>
              <a:rPr lang="hu-HU" dirty="0" smtClean="0"/>
              <a:t>Pl. hidrogén és jód egyesülése</a:t>
            </a:r>
          </a:p>
          <a:p>
            <a:pPr lvl="1"/>
            <a:r>
              <a:rPr lang="hu-HU" dirty="0" smtClean="0"/>
              <a:t>H</a:t>
            </a:r>
            <a:r>
              <a:rPr lang="hu-HU" sz="1400" dirty="0" smtClean="0"/>
              <a:t>2</a:t>
            </a:r>
            <a:r>
              <a:rPr lang="hu-HU" dirty="0" smtClean="0"/>
              <a:t>+I</a:t>
            </a:r>
            <a:r>
              <a:rPr lang="hu-HU" sz="1400" dirty="0" smtClean="0"/>
              <a:t>2	</a:t>
            </a:r>
            <a:r>
              <a:rPr lang="hu-HU" sz="1400" dirty="0" smtClean="0"/>
              <a:t>		</a:t>
            </a:r>
            <a:r>
              <a:rPr lang="hu-HU" dirty="0" smtClean="0"/>
              <a:t>2HI</a:t>
            </a:r>
            <a:endParaRPr lang="hu-HU" dirty="0" smtClean="0"/>
          </a:p>
          <a:p>
            <a:pPr lvl="1"/>
            <a:r>
              <a:rPr lang="hu-HU" dirty="0" smtClean="0"/>
              <a:t>Tömeghatás </a:t>
            </a:r>
            <a:r>
              <a:rPr lang="hu-HU" dirty="0" err="1" smtClean="0"/>
              <a:t>törvénye:egyensúlyi</a:t>
            </a:r>
            <a:r>
              <a:rPr lang="hu-HU" dirty="0" smtClean="0"/>
              <a:t> állapotban a termék megfelelő hatványon vett egyensúlyi koncentrációinak szorzata osztva a kiindulási anyagok megfelelő egyensúlyi hatványon vett szorzatával állandó érték.</a:t>
            </a: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2595152" y="4852445"/>
            <a:ext cx="755669" cy="1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>
            <a:off x="2561181" y="4933666"/>
            <a:ext cx="789640" cy="2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130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Egyensúlyi reakciók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hu-HU" dirty="0"/>
              <a:t>A </a:t>
            </a:r>
            <a:r>
              <a:rPr lang="hu-HU" b="1" dirty="0"/>
              <a:t>reverzibilis reakciók</a:t>
            </a:r>
            <a:r>
              <a:rPr lang="hu-HU" dirty="0"/>
              <a:t> oda- és visszafelé is lejátszódhatnak.</a:t>
            </a:r>
          </a:p>
          <a:p>
            <a:pPr fontAlgn="base"/>
            <a:r>
              <a:rPr lang="hu-HU" b="1" dirty="0"/>
              <a:t>Egyensúly</a:t>
            </a:r>
            <a:r>
              <a:rPr lang="hu-HU" dirty="0"/>
              <a:t>nak nevezzük, ha az odafelé irányuló reakció sebessége megegyezik a visszafelé irányuló reakció sebességével. Valamennyi kiindulási anyag és termék koncentrációja állandó egyensúlyban van.</a:t>
            </a:r>
          </a:p>
          <a:p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312" y="4001294"/>
            <a:ext cx="9437502" cy="217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Egyensúlyi állapot befolyásolása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Koncentráció változtatás</a:t>
            </a:r>
          </a:p>
          <a:p>
            <a:r>
              <a:rPr lang="hu-HU" dirty="0" smtClean="0"/>
              <a:t>Hőmérséklet változtatás</a:t>
            </a:r>
          </a:p>
          <a:p>
            <a:r>
              <a:rPr lang="hu-HU" dirty="0" smtClean="0"/>
              <a:t>Keletkező anyag koncentrációjának csökkentése</a:t>
            </a:r>
          </a:p>
          <a:p>
            <a:r>
              <a:rPr lang="hu-HU" dirty="0" smtClean="0"/>
              <a:t>Nyomás változtatás</a:t>
            </a:r>
            <a:endParaRPr lang="hu-HU" dirty="0"/>
          </a:p>
        </p:txBody>
      </p:sp>
      <p:pic>
        <p:nvPicPr>
          <p:cNvPr id="2050" name="Picture 2" descr="https://cdn.kastatic.org/ka-perseus-images/c874b59dbc47cf85165e86b4529e7ed6f0f42d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753" y="3827418"/>
            <a:ext cx="4404493" cy="289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261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Hogyan számoljuk az egyensúlyi állandót?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hu-HU" dirty="0"/>
              <a:t>Fontos, </a:t>
            </a:r>
            <a:r>
              <a:rPr lang="hu-HU" dirty="0" err="1" smtClean="0"/>
              <a:t>K</a:t>
            </a:r>
            <a:r>
              <a:rPr lang="hu-HU" sz="1600" dirty="0" err="1" smtClean="0"/>
              <a:t>c</a:t>
            </a:r>
            <a:r>
              <a:rPr lang="hu-HU" dirty="0"/>
              <a:t> meghatározása során ne felejtsük el az alábbiakat:</a:t>
            </a:r>
          </a:p>
          <a:p>
            <a:pPr lvl="1" fontAlgn="base"/>
            <a:r>
              <a:rPr lang="hu-HU" dirty="0" err="1" smtClean="0"/>
              <a:t>K</a:t>
            </a:r>
            <a:r>
              <a:rPr lang="hu-HU" sz="1400" dirty="0" err="1" smtClean="0"/>
              <a:t>c</a:t>
            </a:r>
            <a:r>
              <a:rPr lang="hu-HU" dirty="0" smtClean="0"/>
              <a:t> egy </a:t>
            </a:r>
            <a:r>
              <a:rPr lang="hu-HU" dirty="0"/>
              <a:t>adott reakcióra, adott hőmérsékletre vonatkozó állandó. Ha a hőmérséklet változik, akkor </a:t>
            </a:r>
            <a:r>
              <a:rPr lang="hu-HU" dirty="0" smtClean="0"/>
              <a:t>a </a:t>
            </a:r>
            <a:r>
              <a:rPr lang="hu-HU" dirty="0" err="1" smtClean="0"/>
              <a:t>K</a:t>
            </a:r>
            <a:r>
              <a:rPr lang="hu-HU" sz="1400" dirty="0" err="1" smtClean="0"/>
              <a:t>c</a:t>
            </a:r>
            <a:r>
              <a:rPr lang="hu-HU" dirty="0"/>
              <a:t> is változni fog.</a:t>
            </a:r>
          </a:p>
          <a:p>
            <a:pPr lvl="1" fontAlgn="base"/>
            <a:r>
              <a:rPr lang="hu-HU" dirty="0"/>
              <a:t>A szilárd anyagokat és folyadékokat – beleértve az oldószereket is – nem tüntetjük fel az egyensúlyi állandóban.</a:t>
            </a:r>
          </a:p>
          <a:p>
            <a:pPr lvl="1" fontAlgn="base"/>
            <a:r>
              <a:rPr lang="hu-HU" dirty="0"/>
              <a:t>A </a:t>
            </a:r>
            <a:r>
              <a:rPr lang="hu-HU" dirty="0" err="1" smtClean="0"/>
              <a:t>K</a:t>
            </a:r>
            <a:r>
              <a:rPr lang="hu-HU" sz="1400" dirty="0" err="1" smtClean="0"/>
              <a:t>c</a:t>
            </a:r>
            <a:r>
              <a:rPr lang="hu-HU" dirty="0" err="1" smtClean="0"/>
              <a:t>-t</a:t>
            </a:r>
            <a:r>
              <a:rPr lang="hu-HU" dirty="0" smtClean="0"/>
              <a:t> egyes </a:t>
            </a:r>
            <a:r>
              <a:rPr lang="hu-HU" dirty="0"/>
              <a:t>tankönyvekben gyakran mértékegység nélkül adják meg.</a:t>
            </a:r>
          </a:p>
          <a:p>
            <a:pPr lvl="1" fontAlgn="base"/>
            <a:r>
              <a:rPr lang="hu-HU" dirty="0"/>
              <a:t>A </a:t>
            </a:r>
            <a:r>
              <a:rPr lang="hu-HU" dirty="0" err="1" smtClean="0"/>
              <a:t>K</a:t>
            </a:r>
            <a:r>
              <a:rPr lang="hu-HU" sz="1400" dirty="0" err="1" smtClean="0"/>
              <a:t>c</a:t>
            </a:r>
            <a:r>
              <a:rPr lang="hu-HU" dirty="0"/>
              <a:t> helyes értékének meghatározásához a reakcióegyenletet úgy rendezzük, hogy az együtthatók a lehető legkisebb egész számok legyenek.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947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Összefoglalás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3081" y="2052918"/>
            <a:ext cx="10727139" cy="4195481"/>
          </a:xfrm>
        </p:spPr>
        <p:txBody>
          <a:bodyPr>
            <a:normAutofit/>
          </a:bodyPr>
          <a:lstStyle/>
          <a:p>
            <a:pPr fontAlgn="base"/>
            <a:r>
              <a:rPr lang="hu-HU" dirty="0"/>
              <a:t>A </a:t>
            </a:r>
            <a:r>
              <a:rPr lang="hu-HU" b="1" dirty="0" smtClean="0"/>
              <a:t>reverzibilis(megfordítható) </a:t>
            </a:r>
            <a:r>
              <a:rPr lang="hu-HU" b="1" dirty="0"/>
              <a:t>reakciók</a:t>
            </a:r>
            <a:r>
              <a:rPr lang="hu-HU" dirty="0"/>
              <a:t> oda- és visszafelé is lejátszódhatnak.</a:t>
            </a:r>
          </a:p>
          <a:p>
            <a:pPr fontAlgn="base"/>
            <a:r>
              <a:rPr lang="hu-HU" b="1" dirty="0"/>
              <a:t>Egyensúly</a:t>
            </a:r>
            <a:r>
              <a:rPr lang="hu-HU" dirty="0"/>
              <a:t>nak nevezzük, ha az odafelé irányuló reakció sebessége megegyezik a visszafelé </a:t>
            </a:r>
            <a:r>
              <a:rPr lang="hu-HU" dirty="0" smtClean="0"/>
              <a:t>irányuló </a:t>
            </a:r>
            <a:r>
              <a:rPr lang="hu-HU" dirty="0"/>
              <a:t>reakció sebességével. </a:t>
            </a:r>
            <a:endParaRPr lang="hu-HU" dirty="0" smtClean="0"/>
          </a:p>
          <a:p>
            <a:pPr fontAlgn="base"/>
            <a:r>
              <a:rPr lang="hu-HU" dirty="0"/>
              <a:t>Azokra a reakciókra, amelyek nincsenek egyensúlyban, hasonló kifejezést írhatunk fel, az ún. </a:t>
            </a:r>
            <a:r>
              <a:rPr lang="hu-HU" b="1" dirty="0"/>
              <a:t>reakcióhányadost</a:t>
            </a:r>
            <a:r>
              <a:rPr lang="hu-HU" dirty="0" smtClean="0"/>
              <a:t>, a</a:t>
            </a:r>
            <a:r>
              <a:rPr lang="hu-HU" dirty="0"/>
              <a:t> </a:t>
            </a:r>
            <a:r>
              <a:rPr lang="hu-HU" dirty="0" smtClean="0"/>
              <a:t>Q-t</a:t>
            </a:r>
            <a:r>
              <a:rPr lang="hu-HU" dirty="0"/>
              <a:t>, amely egyensúlyban </a:t>
            </a:r>
            <a:r>
              <a:rPr lang="hu-HU" dirty="0" err="1" smtClean="0"/>
              <a:t>K</a:t>
            </a:r>
            <a:r>
              <a:rPr lang="hu-HU" sz="1400" dirty="0" err="1" smtClean="0"/>
              <a:t>c</a:t>
            </a:r>
            <a:r>
              <a:rPr lang="hu-HU" dirty="0" err="1" smtClean="0"/>
              <a:t>-vel</a:t>
            </a:r>
            <a:r>
              <a:rPr lang="hu-HU" dirty="0" smtClean="0"/>
              <a:t> egyenlő</a:t>
            </a:r>
            <a:r>
              <a:rPr lang="hu-HU" dirty="0"/>
              <a:t>.</a:t>
            </a:r>
          </a:p>
          <a:p>
            <a:pPr fontAlgn="base"/>
            <a:r>
              <a:rPr lang="hu-HU" dirty="0" err="1" smtClean="0"/>
              <a:t>K</a:t>
            </a:r>
            <a:r>
              <a:rPr lang="hu-HU" sz="1400" dirty="0" err="1" smtClean="0"/>
              <a:t>c</a:t>
            </a:r>
            <a:r>
              <a:rPr lang="hu-HU" dirty="0"/>
              <a:t> segítségével eldönthetjük, hogy egy reakció egyensúlyban van-e, kiszámíthatjuk az egyensúlyi koncentrációkat, valamint eldönthetjük, hogy a reakció egyensúlyban a termékek vagy a kiindulási anyagok képződésének kedvez-e.</a:t>
            </a:r>
          </a:p>
          <a:p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97131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</TotalTime>
  <Words>299</Words>
  <Application>Microsoft Office PowerPoint</Application>
  <PresentationFormat>Szélesvásznú</PresentationFormat>
  <Paragraphs>32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A kémiai folyamatok iránya</vt:lpstr>
      <vt:lpstr>Egyensúlyi reakciók</vt:lpstr>
      <vt:lpstr>Egyensúlyi reakciók</vt:lpstr>
      <vt:lpstr>Egyensúlyi állapot befolyásolása</vt:lpstr>
      <vt:lpstr>Hogyan számoljuk az egyensúlyi állandót?</vt:lpstr>
      <vt:lpstr>Összefoglalás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kémiai folyamatok iránya</dc:title>
  <dc:creator>Horváth Balázs</dc:creator>
  <cp:lastModifiedBy>Felhasználó</cp:lastModifiedBy>
  <cp:revision>6</cp:revision>
  <dcterms:created xsi:type="dcterms:W3CDTF">2020-09-14T17:54:00Z</dcterms:created>
  <dcterms:modified xsi:type="dcterms:W3CDTF">2022-03-20T09:44:28Z</dcterms:modified>
</cp:coreProperties>
</file>