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5CB4CA-10CF-479C-8026-FDF62D0EF3E7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856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BD67-DBEF-4600-BF0B-43FC64F1DAB8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CEDF-0FDA-45F4-8498-861722BACF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93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BD67-DBEF-4600-BF0B-43FC64F1DAB8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CEDF-0FDA-45F4-8498-861722BACFA8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4129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BD67-DBEF-4600-BF0B-43FC64F1DAB8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CEDF-0FDA-45F4-8498-861722BACF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449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BD67-DBEF-4600-BF0B-43FC64F1DAB8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CEDF-0FDA-45F4-8498-861722BACFA8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0882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BD67-DBEF-4600-BF0B-43FC64F1DAB8}" type="datetimeFigureOut">
              <a:rPr lang="hu-HU" smtClean="0"/>
              <a:t>2022. 03. 20.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CEDF-0FDA-45F4-8498-861722BACFA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1467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6EBAA-C78F-4419-86F3-8A2B3512B6CF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384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34CE7-C158-489F-B5F2-E2D92EA04D40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9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44C0F8-50A2-4422-8713-B426964A7182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938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B6902F-7647-4DFE-8BD5-96655C8FC58E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73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BEAD83-F240-44DE-ADF5-F1E2EC4A4E78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18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002B2D-9D5E-4932-8026-2275857A7F70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6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4021A-B3F4-4A2F-9BA2-5CADF5A1E539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19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3011F9-2E9C-438C-86AF-75215092189E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00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F988C-9C62-42BB-B249-1FB1ACEF62EB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73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A5AD0C-C0D3-4E8C-A2D4-ED7AADC885ED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57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DA1366-90D4-4750-A82E-AF8FD25E8503}" type="slidenum">
              <a:rPr lang="hu-HU" altLang="hu-H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40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  <p:sldLayoutId id="2147483786" r:id="rId15"/>
    <p:sldLayoutId id="214748378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41512" y="1556792"/>
            <a:ext cx="6480720" cy="821953"/>
          </a:xfrm>
        </p:spPr>
        <p:txBody>
          <a:bodyPr/>
          <a:lstStyle/>
          <a:p>
            <a:r>
              <a:rPr lang="hu-HU" sz="4400" b="1" dirty="0" smtClean="0"/>
              <a:t>A molekulák képződése</a:t>
            </a:r>
            <a:endParaRPr lang="hu-HU" sz="4400" b="1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24104"/>
            <a:ext cx="4248472" cy="318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37879">
            <a:off x="5251028" y="2846526"/>
            <a:ext cx="1812291" cy="1203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92896"/>
            <a:ext cx="1296144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802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404813"/>
            <a:ext cx="8686800" cy="5721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I.					IV.	V.	VI.	VII.	VIII.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H1								He2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					 C4	N5	O6	F7 	Ne8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						P5	S6	Cl7	Ar8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								Br7	Kr8								I7	Xe8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									Rn8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A nemfémek atomjainak a fémekkel ellentétben „sok” vegyérték elektronjuk van.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smtClean="0"/>
              <a:t>Mindegyik elem arra törekszik, hogy stabil nemesgáz szerkezetet alakítson ki.	</a:t>
            </a:r>
          </a:p>
        </p:txBody>
      </p:sp>
    </p:spTree>
    <p:extLst>
      <p:ext uri="{BB962C8B-B14F-4D97-AF65-F5344CB8AC3E}">
        <p14:creationId xmlns:p14="http://schemas.microsoft.com/office/powerpoint/2010/main" val="198361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6779096" cy="6337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u-HU" altLang="hu-HU" dirty="0" smtClean="0"/>
              <a:t>Milyen részecskékből áll a hidrogén gáz?</a:t>
            </a:r>
          </a:p>
          <a:p>
            <a:pPr eaLnBrk="1" hangingPunct="1">
              <a:buFontTx/>
              <a:buNone/>
            </a:pPr>
            <a:r>
              <a:rPr lang="hu-HU" altLang="hu-HU" dirty="0" smtClean="0"/>
              <a:t>A hidrogén a hélium </a:t>
            </a:r>
          </a:p>
          <a:p>
            <a:pPr eaLnBrk="1" hangingPunct="1">
              <a:buFontTx/>
              <a:buNone/>
            </a:pPr>
            <a:r>
              <a:rPr lang="hu-HU" altLang="hu-HU" dirty="0" smtClean="0"/>
              <a:t>elektronszerkezetére „vágyik”. </a:t>
            </a:r>
          </a:p>
          <a:p>
            <a:pPr eaLnBrk="1" hangingPunct="1">
              <a:buFontTx/>
              <a:buNone/>
            </a:pPr>
            <a:r>
              <a:rPr lang="hu-HU" altLang="hu-HU" dirty="0" smtClean="0"/>
              <a:t>Ezért két hidrogénatom közösbe adja az elektronját, így hidrogén molekula jön létre.</a:t>
            </a:r>
          </a:p>
          <a:p>
            <a:pPr eaLnBrk="1" hangingPunct="1">
              <a:buFontTx/>
              <a:buNone/>
            </a:pPr>
            <a:r>
              <a:rPr lang="hu-HU" altLang="hu-HU" dirty="0" smtClean="0"/>
              <a:t>			+		=			</a:t>
            </a:r>
          </a:p>
          <a:p>
            <a:pPr eaLnBrk="1" hangingPunct="1">
              <a:buFontTx/>
              <a:buNone/>
            </a:pPr>
            <a:endParaRPr lang="hu-HU" altLang="hu-HU" dirty="0" smtClean="0"/>
          </a:p>
          <a:p>
            <a:pPr eaLnBrk="1" hangingPunct="1">
              <a:buFontTx/>
              <a:buNone/>
            </a:pPr>
            <a:r>
              <a:rPr lang="hu-HU" altLang="hu-HU" dirty="0" smtClean="0"/>
              <a:t>	H</a:t>
            </a:r>
            <a:r>
              <a:rPr lang="hu-HU" altLang="hu-HU" sz="3600" b="1" baseline="30000" dirty="0" smtClean="0"/>
              <a:t>.</a:t>
            </a:r>
            <a:r>
              <a:rPr lang="hu-HU" altLang="hu-HU" dirty="0" smtClean="0"/>
              <a:t>	</a:t>
            </a:r>
            <a:r>
              <a:rPr lang="hu-HU" altLang="hu-HU" dirty="0" smtClean="0"/>
              <a:t>+</a:t>
            </a:r>
            <a:r>
              <a:rPr lang="hu-HU" altLang="hu-HU" dirty="0" smtClean="0"/>
              <a:t>	H</a:t>
            </a:r>
            <a:r>
              <a:rPr lang="hu-HU" altLang="hu-HU" sz="3600" b="1" baseline="30000" dirty="0" smtClean="0"/>
              <a:t>.</a:t>
            </a:r>
            <a:r>
              <a:rPr lang="hu-HU" altLang="hu-HU" dirty="0" smtClean="0"/>
              <a:t> 	=	H-H</a:t>
            </a:r>
          </a:p>
          <a:p>
            <a:pPr eaLnBrk="1" hangingPunct="1">
              <a:buFontTx/>
              <a:buNone/>
            </a:pPr>
            <a:r>
              <a:rPr lang="hu-HU" altLang="hu-HU" dirty="0" smtClean="0"/>
              <a:t>				  2H = H</a:t>
            </a:r>
            <a:r>
              <a:rPr lang="hu-HU" altLang="hu-HU" baseline="-25000" dirty="0" smtClean="0"/>
              <a:t>2	</a:t>
            </a:r>
          </a:p>
          <a:p>
            <a:pPr eaLnBrk="1" hangingPunct="1">
              <a:buFontTx/>
              <a:buNone/>
            </a:pPr>
            <a:r>
              <a:rPr lang="hu-HU" altLang="hu-HU" dirty="0" smtClean="0"/>
              <a:t>     2</a:t>
            </a:r>
            <a:r>
              <a:rPr lang="hu-HU" altLang="hu-HU" baseline="-25000" dirty="0" smtClean="0"/>
              <a:t> </a:t>
            </a:r>
            <a:r>
              <a:rPr lang="hu-HU" altLang="hu-HU" dirty="0" smtClean="0"/>
              <a:t>hidrogén atom = 1 hidrogén molekula</a:t>
            </a:r>
          </a:p>
        </p:txBody>
      </p:sp>
      <p:pic>
        <p:nvPicPr>
          <p:cNvPr id="8195" name="Picture 3" descr="Image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799" y="2132856"/>
            <a:ext cx="239395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885234"/>
            <a:ext cx="14573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423" y="4858447"/>
            <a:ext cx="14573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458" y="4858447"/>
            <a:ext cx="18859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195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692150"/>
            <a:ext cx="6480522" cy="54625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u="sng" dirty="0" smtClean="0"/>
              <a:t>Kovalens kötés</a:t>
            </a:r>
            <a:r>
              <a:rPr lang="hu-HU" altLang="hu-HU" dirty="0" smtClean="0"/>
              <a:t>: közös elektronpárral kialakított kémia kötés.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u="sng" dirty="0" smtClean="0"/>
              <a:t>Molekula:</a:t>
            </a:r>
            <a:r>
              <a:rPr lang="hu-HU" altLang="hu-HU" dirty="0" smtClean="0"/>
              <a:t> Kémiai részecske, kovalens kötéssel összekapcsolódott atomokból áll.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u="sng" dirty="0" smtClean="0"/>
              <a:t>Képlet:</a:t>
            </a:r>
            <a:r>
              <a:rPr lang="hu-HU" altLang="hu-HU" dirty="0" smtClean="0"/>
              <a:t> a molekulákat jelöljük vele.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u="sng" dirty="0" smtClean="0"/>
              <a:t>Szerkezeti képlet</a:t>
            </a:r>
            <a:r>
              <a:rPr lang="hu-HU" altLang="hu-HU" dirty="0" smtClean="0"/>
              <a:t>: a vegyérték elektronok és a </a:t>
            </a:r>
            <a:r>
              <a:rPr lang="hu-HU" altLang="hu-HU" dirty="0" err="1" smtClean="0"/>
              <a:t>kov</a:t>
            </a:r>
            <a:r>
              <a:rPr lang="hu-HU" altLang="hu-HU" dirty="0" smtClean="0"/>
              <a:t>. köt. is látszik: H-H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u="sng" dirty="0" smtClean="0"/>
              <a:t>Összegképlet:</a:t>
            </a:r>
            <a:r>
              <a:rPr lang="hu-HU" altLang="hu-HU" dirty="0" smtClean="0"/>
              <a:t> A molekulát alkotó elem(</a:t>
            </a:r>
            <a:r>
              <a:rPr lang="hu-HU" altLang="hu-HU" dirty="0" err="1" smtClean="0"/>
              <a:t>ek</a:t>
            </a:r>
            <a:r>
              <a:rPr lang="hu-HU" altLang="hu-HU" dirty="0" smtClean="0"/>
              <a:t>) vegyjeléből és az atomok számát jelölő indexszámból áll: H</a:t>
            </a:r>
            <a:r>
              <a:rPr lang="hu-HU" altLang="hu-HU" baseline="-25000" dirty="0" smtClean="0"/>
              <a:t>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u-HU" altLang="hu-HU" dirty="0" smtClean="0"/>
              <a:t>Az atomok tömege összeadódik: 1mol H</a:t>
            </a:r>
            <a:r>
              <a:rPr lang="hu-HU" altLang="hu-HU" baseline="-25000" dirty="0" smtClean="0"/>
              <a:t>2 </a:t>
            </a:r>
            <a:r>
              <a:rPr lang="hu-HU" altLang="hu-HU" dirty="0" smtClean="0"/>
              <a:t>2g</a:t>
            </a:r>
          </a:p>
        </p:txBody>
      </p:sp>
    </p:spTree>
    <p:extLst>
      <p:ext uri="{BB962C8B-B14F-4D97-AF65-F5344CB8AC3E}">
        <p14:creationId xmlns:p14="http://schemas.microsoft.com/office/powerpoint/2010/main" val="37910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dirty="0" smtClean="0"/>
              <a:t>A </a:t>
            </a:r>
            <a:r>
              <a:rPr lang="hu-HU" altLang="hu-HU" dirty="0"/>
              <a:t>víz összetett anyag, vegyület.</a:t>
            </a:r>
          </a:p>
          <a:p>
            <a:pPr>
              <a:buFontTx/>
              <a:buNone/>
            </a:pPr>
            <a:r>
              <a:rPr lang="hu-HU" altLang="hu-HU" dirty="0"/>
              <a:t>A víz molekulákból áll. </a:t>
            </a:r>
          </a:p>
          <a:p>
            <a:pPr>
              <a:buFontTx/>
              <a:buNone/>
            </a:pPr>
            <a:r>
              <a:rPr lang="hu-HU" altLang="hu-HU" dirty="0"/>
              <a:t>A víz összegképlete:</a:t>
            </a:r>
          </a:p>
          <a:p>
            <a:pPr>
              <a:buFontTx/>
              <a:buNone/>
            </a:pPr>
            <a:r>
              <a:rPr lang="hu-HU" altLang="hu-HU" sz="4800" dirty="0"/>
              <a:t>H</a:t>
            </a:r>
            <a:r>
              <a:rPr lang="hu-HU" altLang="hu-HU" sz="4800" baseline="-25000" dirty="0"/>
              <a:t>2</a:t>
            </a:r>
            <a:r>
              <a:rPr lang="hu-HU" altLang="hu-HU" sz="4800" dirty="0"/>
              <a:t>O</a:t>
            </a:r>
          </a:p>
          <a:p>
            <a:pPr>
              <a:buFontTx/>
              <a:buNone/>
            </a:pPr>
            <a:r>
              <a:rPr lang="hu-HU" altLang="hu-HU" sz="3600" dirty="0"/>
              <a:t>1 mol víz tömege </a:t>
            </a:r>
            <a:r>
              <a:rPr lang="hu-HU" altLang="hu-HU" sz="3600" dirty="0" smtClean="0"/>
              <a:t>18g</a:t>
            </a:r>
          </a:p>
          <a:p>
            <a:pPr>
              <a:buFontTx/>
              <a:buNone/>
            </a:pPr>
            <a:r>
              <a:rPr lang="pt-BR" altLang="hu-HU" sz="3600" dirty="0" smtClean="0"/>
              <a:t>Szerkezeti képlete:</a:t>
            </a:r>
          </a:p>
          <a:p>
            <a:pPr>
              <a:buFontTx/>
              <a:buNone/>
            </a:pPr>
            <a:r>
              <a:rPr lang="pt-BR" altLang="hu-HU" sz="3600" dirty="0" smtClean="0"/>
              <a:t>105 </a:t>
            </a:r>
            <a:r>
              <a:rPr lang="pt-BR" altLang="hu-HU" sz="3600" baseline="30000" dirty="0" smtClean="0"/>
              <a:t>o</a:t>
            </a:r>
            <a:r>
              <a:rPr lang="pt-BR" altLang="hu-HU" sz="3600" dirty="0" smtClean="0"/>
              <a:t>-os szög van a 2 H</a:t>
            </a:r>
            <a:endParaRPr lang="hu-HU" altLang="hu-HU" sz="3600" dirty="0" smtClean="0"/>
          </a:p>
          <a:p>
            <a:pPr>
              <a:buFontTx/>
              <a:buNone/>
            </a:pPr>
            <a:r>
              <a:rPr lang="pt-BR" altLang="hu-HU" sz="3600" dirty="0" smtClean="0"/>
              <a:t> között.</a:t>
            </a:r>
          </a:p>
          <a:p>
            <a:pPr>
              <a:buFontTx/>
              <a:buNone/>
            </a:pPr>
            <a:endParaRPr lang="hu-HU" altLang="hu-HU" sz="3600" dirty="0"/>
          </a:p>
        </p:txBody>
      </p:sp>
      <p:pic>
        <p:nvPicPr>
          <p:cNvPr id="8195" name="Picture 3" descr="water_molecu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764704"/>
            <a:ext cx="23812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658842"/>
            <a:ext cx="2378075" cy="175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729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727" y="2742551"/>
            <a:ext cx="2377646" cy="175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Lekerekített téglalap feliratnak 3"/>
          <p:cNvSpPr/>
          <p:nvPr/>
        </p:nvSpPr>
        <p:spPr>
          <a:xfrm>
            <a:off x="4139952" y="2092974"/>
            <a:ext cx="2232248" cy="1080120"/>
          </a:xfrm>
          <a:prstGeom prst="wedgeRoundRectCallout">
            <a:avLst>
              <a:gd name="adj1" fmla="val -69865"/>
              <a:gd name="adj2" fmla="val 8558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tx1"/>
                </a:solidFill>
              </a:rPr>
              <a:t>Kötő elektronpár</a:t>
            </a:r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5" name="Lekerekített téglalap feliratnak 4"/>
          <p:cNvSpPr/>
          <p:nvPr/>
        </p:nvSpPr>
        <p:spPr>
          <a:xfrm>
            <a:off x="1333506" y="1729055"/>
            <a:ext cx="2016224" cy="828092"/>
          </a:xfrm>
          <a:prstGeom prst="wedgeRoundRectCallout">
            <a:avLst>
              <a:gd name="adj1" fmla="val 30703"/>
              <a:gd name="adj2" fmla="val 1114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 smtClean="0">
                <a:solidFill>
                  <a:schemeClr val="tx1"/>
                </a:solidFill>
              </a:rPr>
              <a:t>Nemkötő</a:t>
            </a:r>
            <a:r>
              <a:rPr lang="hu-HU" dirty="0" smtClean="0">
                <a:solidFill>
                  <a:schemeClr val="tx1"/>
                </a:solidFill>
              </a:rPr>
              <a:t> elektronpár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36230" y="4365104"/>
            <a:ext cx="64400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A molekulák képződése energia felszabadulással jár, az atomok alacsonyabb energiaszintre kerülnek.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01239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hu-HU" dirty="0" smtClean="0"/>
              <a:t>A képlet jelentése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sz="2800" dirty="0" smtClean="0"/>
              <a:t>		H</a:t>
            </a:r>
            <a:r>
              <a:rPr lang="hu-HU" sz="2800" baseline="-25000" dirty="0" smtClean="0"/>
              <a:t>2</a:t>
            </a:r>
            <a:r>
              <a:rPr lang="hu-HU" sz="2800" dirty="0" smtClean="0"/>
              <a:t>					</a:t>
            </a:r>
            <a:r>
              <a:rPr lang="hu-HU" sz="2800" dirty="0" smtClean="0"/>
              <a:t>		H</a:t>
            </a:r>
            <a:r>
              <a:rPr lang="hu-HU" sz="2800" baseline="-25000" dirty="0" smtClean="0"/>
              <a:t>2</a:t>
            </a:r>
            <a:r>
              <a:rPr lang="hu-HU" sz="2800" dirty="0" smtClean="0"/>
              <a:t>O</a:t>
            </a:r>
            <a:endParaRPr lang="hu-HU" sz="2800" dirty="0" smtClean="0"/>
          </a:p>
          <a:p>
            <a:pPr marL="0" indent="0">
              <a:buNone/>
            </a:pPr>
            <a:r>
              <a:rPr lang="hu-HU" sz="2800" b="1" dirty="0" smtClean="0"/>
              <a:t>Minőségi jelentés:</a:t>
            </a:r>
          </a:p>
          <a:p>
            <a:pPr marL="0" indent="0">
              <a:buNone/>
            </a:pPr>
            <a:r>
              <a:rPr lang="hu-HU" sz="2800" dirty="0" smtClean="0"/>
              <a:t>	   </a:t>
            </a:r>
            <a:r>
              <a:rPr lang="hu-HU" sz="2400" dirty="0" smtClean="0"/>
              <a:t>Hidrogén					</a:t>
            </a:r>
            <a:r>
              <a:rPr lang="hu-HU" sz="2400" dirty="0" smtClean="0"/>
              <a:t>	víz</a:t>
            </a:r>
            <a:endParaRPr lang="hu-HU" sz="2400" dirty="0" smtClean="0"/>
          </a:p>
          <a:p>
            <a:pPr marL="0" indent="0">
              <a:buNone/>
            </a:pPr>
            <a:r>
              <a:rPr lang="hu-HU" sz="2800" b="1" dirty="0" smtClean="0"/>
              <a:t>Mennyiségi jelentés:</a:t>
            </a:r>
          </a:p>
          <a:p>
            <a:pPr marL="0" indent="0">
              <a:buNone/>
            </a:pPr>
            <a:r>
              <a:rPr lang="hu-HU" sz="2800" dirty="0" smtClean="0"/>
              <a:t>	</a:t>
            </a:r>
            <a:r>
              <a:rPr lang="hu-HU" sz="2400" dirty="0" smtClean="0"/>
              <a:t>1db hidrogén molekula		</a:t>
            </a:r>
            <a:r>
              <a:rPr lang="hu-HU" sz="2400" dirty="0" smtClean="0"/>
              <a:t>	1db </a:t>
            </a:r>
            <a:r>
              <a:rPr lang="hu-HU" sz="2400" dirty="0" smtClean="0"/>
              <a:t>víz molekula</a:t>
            </a:r>
          </a:p>
          <a:p>
            <a:pPr marL="0" indent="0">
              <a:buNone/>
            </a:pPr>
            <a:r>
              <a:rPr lang="hu-HU" sz="2400" dirty="0" smtClean="0"/>
              <a:t>	1 mol </a:t>
            </a:r>
            <a:r>
              <a:rPr lang="hu-HU" sz="2400" dirty="0"/>
              <a:t>hidrogén </a:t>
            </a:r>
            <a:r>
              <a:rPr lang="hu-HU" sz="2400" dirty="0" smtClean="0"/>
              <a:t>molekula  		1mol </a:t>
            </a:r>
            <a:r>
              <a:rPr lang="hu-HU" sz="2400" dirty="0"/>
              <a:t>víz </a:t>
            </a:r>
            <a:r>
              <a:rPr lang="hu-HU" sz="2400" dirty="0" smtClean="0"/>
              <a:t>molekula</a:t>
            </a:r>
          </a:p>
          <a:p>
            <a:pPr marL="0" indent="0">
              <a:buNone/>
            </a:pPr>
            <a:r>
              <a:rPr lang="hu-HU" sz="2400" dirty="0" smtClean="0"/>
              <a:t>	6</a:t>
            </a:r>
            <a:r>
              <a:rPr lang="hu-HU" sz="2400" b="1" baseline="30000" dirty="0" smtClean="0"/>
              <a:t>.</a:t>
            </a:r>
            <a:r>
              <a:rPr lang="hu-HU" sz="2400" dirty="0" smtClean="0"/>
              <a:t>10</a:t>
            </a:r>
            <a:r>
              <a:rPr lang="hu-HU" sz="2400" baseline="30000" dirty="0" smtClean="0"/>
              <a:t>23</a:t>
            </a:r>
            <a:r>
              <a:rPr lang="hu-HU" sz="2400" dirty="0" smtClean="0"/>
              <a:t> </a:t>
            </a:r>
            <a:r>
              <a:rPr lang="hu-HU" sz="2400" dirty="0"/>
              <a:t>hidrogén molekula </a:t>
            </a:r>
            <a:r>
              <a:rPr lang="hu-HU" sz="2400" dirty="0" smtClean="0"/>
              <a:t>		6</a:t>
            </a:r>
            <a:r>
              <a:rPr lang="hu-HU" sz="2400" b="1" baseline="30000" dirty="0" smtClean="0"/>
              <a:t>.</a:t>
            </a:r>
            <a:r>
              <a:rPr lang="hu-HU" sz="2400" dirty="0" smtClean="0"/>
              <a:t>10</a:t>
            </a:r>
            <a:r>
              <a:rPr lang="hu-HU" sz="2400" baseline="30000" dirty="0" smtClean="0"/>
              <a:t>23 </a:t>
            </a:r>
            <a:r>
              <a:rPr lang="hu-HU" sz="2400" dirty="0"/>
              <a:t>víz </a:t>
            </a:r>
            <a:r>
              <a:rPr lang="hu-HU" sz="2400" dirty="0" smtClean="0"/>
              <a:t>											molekula</a:t>
            </a:r>
            <a:endParaRPr lang="hu-HU" sz="2400" dirty="0"/>
          </a:p>
          <a:p>
            <a:pPr marL="0" indent="0">
              <a:buNone/>
            </a:pPr>
            <a:r>
              <a:rPr lang="hu-HU" sz="2400" dirty="0" smtClean="0"/>
              <a:t>    	2g					</a:t>
            </a:r>
            <a:r>
              <a:rPr lang="hu-HU" sz="2400" dirty="0" smtClean="0"/>
              <a:t>			18g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73899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391</Words>
  <Application>Microsoft Office PowerPoint</Application>
  <PresentationFormat>Diavetítés a képernyőre (4:3 oldalarány)</PresentationFormat>
  <Paragraphs>44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Fazetta</vt:lpstr>
      <vt:lpstr>A molekulák képződése</vt:lpstr>
      <vt:lpstr>PowerPoint-bemutató</vt:lpstr>
      <vt:lpstr>PowerPoint-bemutató</vt:lpstr>
      <vt:lpstr>PowerPoint-bemutató</vt:lpstr>
      <vt:lpstr>PowerPoint-bemutató</vt:lpstr>
      <vt:lpstr>PowerPoint-bemutató</vt:lpstr>
      <vt:lpstr>A képlet jelentése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molekulák képződése</dc:title>
  <dc:creator>vrstefi</dc:creator>
  <cp:lastModifiedBy>Felhasználó</cp:lastModifiedBy>
  <cp:revision>9</cp:revision>
  <dcterms:created xsi:type="dcterms:W3CDTF">2016-03-15T06:45:49Z</dcterms:created>
  <dcterms:modified xsi:type="dcterms:W3CDTF">2022-03-20T18:59:00Z</dcterms:modified>
</cp:coreProperties>
</file>