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915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05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2449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561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3918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1842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6912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427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936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8878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558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183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706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524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610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100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AA69C-FAC3-4AAD-A8DB-647A8242F27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93AD0B-EE5C-4BB0-985B-D167AFB0B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22435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Kémiai reakciók</a:t>
            </a:r>
            <a:endParaRPr lang="hu-H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Horváth Balázs(2020.09.14)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8666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kémiai reakció</a:t>
            </a:r>
            <a:endParaRPr lang="hu-HU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Azokat a változásokat, amelyek során új anyag keletkezik </a:t>
            </a:r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kémiai változásoknak, kémiai </a:t>
            </a:r>
            <a:r>
              <a:rPr lang="hu-HU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reakcióknak nevezzük</a:t>
            </a:r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hu-HU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kémiai reakciók többnyire együtt járnak fizikai változással is (például hőfejlődés, halmazállapot-változás, színváltozás</a:t>
            </a:r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hu-HU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kémiai reakciók jelölésére kémiai egyenletet használunk.</a:t>
            </a:r>
          </a:p>
        </p:txBody>
      </p:sp>
    </p:spTree>
    <p:extLst>
      <p:ext uri="{BB962C8B-B14F-4D97-AF65-F5344CB8AC3E}">
        <p14:creationId xmlns:p14="http://schemas.microsoft.com/office/powerpoint/2010/main" val="252068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reakció feltétele</a:t>
            </a:r>
            <a:endParaRPr lang="hu-H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hu-HU" sz="2400" dirty="0" smtClean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 reagáló anyagok részecskéi ütközzenek egymással.</a:t>
                </a:r>
              </a:p>
              <a:p>
                <a:r>
                  <a:rPr lang="hu-HU" sz="2400" dirty="0" smtClean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 reagáló részecskék megfelelő energiával ütközzenek</a:t>
                </a:r>
              </a:p>
              <a:p>
                <a:r>
                  <a:rPr lang="hu-HU" sz="2400" dirty="0" smtClean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Az az energiát ami szükséges ahhoz, hogy egy mol aktivált komplexum keletkezzen aktiválási energiának nevezzük.(</a:t>
                </a:r>
                <a:r>
                  <a:rPr lang="hu-HU" sz="2400" dirty="0" err="1" smtClean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m.e</a:t>
                </a:r>
                <a:r>
                  <a:rPr lang="hu-HU" sz="2400" dirty="0" smtClean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𝑘𝐽</m:t>
                        </m:r>
                      </m:num>
                      <m:den>
                        <m:r>
                          <a:rPr lang="hu-H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hu-HU" sz="2400" dirty="0" smtClean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)</a:t>
                </a:r>
              </a:p>
              <a:p>
                <a:r>
                  <a:rPr lang="hu-HU" sz="2400" dirty="0" smtClean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 kémiai anyagok reakcióit kísérő hőváltozásokkal a termokémia foglalkozik</a:t>
                </a:r>
                <a:endParaRPr lang="hu-HU" sz="2400" dirty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125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149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Termokémia</a:t>
            </a:r>
            <a:endParaRPr lang="hu-H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Exoterm: hőtermelő</a:t>
            </a:r>
          </a:p>
          <a:p>
            <a:pPr lvl="1"/>
            <a:r>
              <a:rPr lang="hu-HU" sz="20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Szén égetése</a:t>
            </a:r>
          </a:p>
          <a:p>
            <a:pPr lvl="1"/>
            <a:r>
              <a:rPr lang="hu-HU" sz="20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Magnézium égése</a:t>
            </a:r>
          </a:p>
          <a:p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Endoterm: hőelnyelő</a:t>
            </a:r>
          </a:p>
          <a:p>
            <a:pPr lvl="1"/>
            <a:r>
              <a:rPr lang="hu-HU" sz="20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Higany-oxid hevítése</a:t>
            </a:r>
          </a:p>
          <a:p>
            <a:pPr lvl="1"/>
            <a:r>
              <a:rPr lang="hu-HU" sz="20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bomlások</a:t>
            </a:r>
          </a:p>
        </p:txBody>
      </p:sp>
      <p:pic>
        <p:nvPicPr>
          <p:cNvPr id="1026" name="Picture 2" descr="Kémia 7. - 2. Kémiai alapismeretek - 2.2. A magnézium és a hipermangán  összehasonlítá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463" y="1621009"/>
            <a:ext cx="5408023" cy="2100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6479177" y="3733741"/>
            <a:ext cx="11625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err="1" smtClean="0"/>
              <a:t>Forrás:Nkp.hu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64518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>
                <a:solidFill>
                  <a:srgbClr val="FF0000"/>
                </a:solidFill>
              </a:rPr>
              <a:t>Termokémia 2.</a:t>
            </a:r>
            <a:endParaRPr lang="hu-HU" b="1" u="sng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374986"/>
            <a:ext cx="8596668" cy="3880773"/>
          </a:xfrm>
        </p:spPr>
        <p:txBody>
          <a:bodyPr>
            <a:normAutofit/>
          </a:bodyPr>
          <a:lstStyle/>
          <a:p>
            <a:r>
              <a:rPr lang="hu-HU" sz="20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Képződéshő: annak a reakciónak a reakcióhője, amelyben egy vegyület egy mólja stabilis elemeiből standard körülmények között képződik.</a:t>
            </a:r>
          </a:p>
          <a:p>
            <a:r>
              <a:rPr lang="hu-HU" sz="20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Reakcióhő: egy adott reakciót kísérő energiaváltozás</a:t>
            </a:r>
          </a:p>
          <a:p>
            <a:r>
              <a:rPr lang="hu-HU" sz="20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Reakcióhő=termékek képződéshőinek összeg – reagensek képződéshőinek összege</a:t>
            </a:r>
          </a:p>
          <a:p>
            <a:endParaRPr lang="hu-HU" sz="2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Hess tétel: a reakcióhő független a részfolyamatok milyenségétől csak a kezdeti és végállapottól függ.</a:t>
            </a:r>
            <a:endParaRPr lang="hu-H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4700345"/>
            <a:ext cx="7387626" cy="170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2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45039" y="495032"/>
            <a:ext cx="8596668" cy="1320800"/>
          </a:xfrm>
        </p:spPr>
        <p:txBody>
          <a:bodyPr/>
          <a:lstStyle/>
          <a:p>
            <a:r>
              <a:rPr lang="hu-H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Reakciók sebessége</a:t>
            </a:r>
            <a:endParaRPr lang="hu-H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4411" y="1623185"/>
            <a:ext cx="8596668" cy="3880773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reakciósebesség függ:</a:t>
            </a:r>
          </a:p>
          <a:p>
            <a:pPr lvl="1"/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Anyagi minőség</a:t>
            </a:r>
          </a:p>
          <a:p>
            <a:pPr lvl="1"/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Hőmérséklet</a:t>
            </a:r>
          </a:p>
          <a:p>
            <a:pPr lvl="1"/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Reagáló anyagok koncentrációja</a:t>
            </a:r>
          </a:p>
          <a:p>
            <a:pPr lvl="1"/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Katalizátor</a:t>
            </a:r>
            <a:endParaRPr lang="hu-HU" sz="2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050" name="Picture 2" descr="Reakciósebesség – Wikipé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337" y="1643897"/>
            <a:ext cx="3333750" cy="178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599" y="3913538"/>
            <a:ext cx="3474968" cy="2358013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7170957" y="3455086"/>
            <a:ext cx="1332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/>
              <a:t>Forrás: </a:t>
            </a:r>
            <a:r>
              <a:rPr lang="hu-HU" sz="1200" dirty="0" err="1" smtClean="0"/>
              <a:t>Wikpédia</a:t>
            </a:r>
            <a:endParaRPr lang="hu-HU" sz="12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4162893" y="6271551"/>
            <a:ext cx="215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Forrás</a:t>
            </a:r>
            <a:r>
              <a:rPr lang="hu-HU" sz="1200" dirty="0" smtClean="0"/>
              <a:t>: http</a:t>
            </a:r>
            <a:r>
              <a:rPr lang="hu-HU" sz="1200" dirty="0"/>
              <a:t>://</a:t>
            </a:r>
            <a:r>
              <a:rPr lang="hu-HU" sz="1200" dirty="0" smtClean="0"/>
              <a:t>deakteri.hu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20062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Fogalmak</a:t>
            </a:r>
            <a:endParaRPr lang="hu-H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Aktivált komplexum: rövid ideig létező magasabb energiájú részecskék</a:t>
            </a:r>
          </a:p>
          <a:p>
            <a:r>
              <a:rPr lang="hu-HU" sz="24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Termokémia: kémia folyamatok energiaváltozásának mennyiségi leírásával foglalkozó tudomány</a:t>
            </a:r>
            <a:endParaRPr lang="hu-HU" sz="2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Hess tétel: a reakcióhő független a részfolyamatok milyenségétől csak a kezdeti és végállapottól függ</a:t>
            </a:r>
            <a:endParaRPr lang="hu-HU" sz="2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1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222</Words>
  <Application>Microsoft Office PowerPoint</Application>
  <PresentationFormat>Szélesvásznú</PresentationFormat>
  <Paragraphs>37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3" baseType="lpstr">
      <vt:lpstr>Arial</vt:lpstr>
      <vt:lpstr>Cambria Math</vt:lpstr>
      <vt:lpstr>Open Sans</vt:lpstr>
      <vt:lpstr>Trebuchet MS</vt:lpstr>
      <vt:lpstr>Wingdings 3</vt:lpstr>
      <vt:lpstr>Fazetta</vt:lpstr>
      <vt:lpstr>Kémiai reakciók</vt:lpstr>
      <vt:lpstr>A kémiai reakció</vt:lpstr>
      <vt:lpstr>A reakció feltétele</vt:lpstr>
      <vt:lpstr>Termokémia</vt:lpstr>
      <vt:lpstr>Termokémia 2.</vt:lpstr>
      <vt:lpstr>Reakciók sebessége</vt:lpstr>
      <vt:lpstr>Fogalmak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Kémiai reakciók</dc:title>
  <dc:creator>Horváth Balázs</dc:creator>
  <cp:lastModifiedBy>Felhasználó</cp:lastModifiedBy>
  <cp:revision>11</cp:revision>
  <dcterms:created xsi:type="dcterms:W3CDTF">2020-09-14T17:09:14Z</dcterms:created>
  <dcterms:modified xsi:type="dcterms:W3CDTF">2022-06-28T16:16:03Z</dcterms:modified>
</cp:coreProperties>
</file>