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0664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444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7777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5329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7194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842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7208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0509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11009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6228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1083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453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324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537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877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5304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D03C5-CB46-487A-A26F-779FD8DC24CC}" type="datetimeFigureOut">
              <a:rPr lang="hu-HU" smtClean="0"/>
              <a:t>2022. 06. 28.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3296748-943C-4203-82B0-9D361EF40A2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555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Kristályvizes sók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01365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>
                <a:solidFill>
                  <a:schemeClr val="bg1"/>
                </a:solidFill>
              </a:rPr>
              <a:t>Megoldás 3</a:t>
            </a:r>
            <a:r>
              <a:rPr lang="hu-HU" b="1" smtClean="0">
                <a:solidFill>
                  <a:schemeClr val="bg1"/>
                </a:solidFill>
              </a:rPr>
              <a:t>(kristályvíz </a:t>
            </a:r>
            <a:r>
              <a:rPr lang="hu-HU" b="1" dirty="0" smtClean="0">
                <a:solidFill>
                  <a:schemeClr val="bg1"/>
                </a:solidFill>
              </a:rPr>
              <a:t>kiszámítása)</a:t>
            </a: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3,57 g Na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–m van és ehhez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10 - 3,71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vizet adok=6,29 g víz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Most jön a keresztbe szorzás:</a:t>
            </a: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3,57 g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                  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6,29 g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hu-HU" sz="16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 g(1 mol)Na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             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g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</a:t>
            </a:r>
            <a:r>
              <a:rPr lang="hu-HU" sz="16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X=(106*6,29)/3,57=179,71g H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     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 </a:t>
            </a:r>
            <a:r>
              <a:rPr lang="hu-HU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kb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10 mol H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</a:t>
            </a:r>
            <a:r>
              <a:rPr lang="hu-HU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*    10 H</a:t>
            </a:r>
            <a:r>
              <a:rPr lang="hu-HU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2472046" y="3509818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2909982" y="3938782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 flipV="1">
            <a:off x="4167316" y="4746171"/>
            <a:ext cx="665941" cy="81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91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 egyáltalán a kristályvizes só?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kristályvíz a kristályrácsba, a rácspontok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közé meghatározott </a:t>
            </a:r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arányban beépülő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víz.</a:t>
            </a:r>
          </a:p>
          <a:p>
            <a:r>
              <a:rPr 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Nagyon sok kristály tartalmaz vizet különböző 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mennyiségekben, legegyszerűbb példa a gipsz(CaSO</a:t>
            </a:r>
            <a:r>
              <a:rPr lang="hu-HU" sz="2000" baseline="-25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·2H</a:t>
            </a:r>
            <a:r>
              <a:rPr lang="hu-HU" sz="2000" baseline="-25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O).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hu-HU" alt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gipsz (CaSO</a:t>
            </a:r>
            <a:r>
              <a:rPr lang="hu-HU" altLang="hu-HU" sz="2000" baseline="-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·2H</a:t>
            </a:r>
            <a:r>
              <a:rPr lang="hu-HU" altLang="hu-HU" sz="2000" baseline="-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O) 100 °C fölött a kristályvíz nagy részét elveszti </a:t>
            </a:r>
            <a:r>
              <a:rPr lang="hu-HU" altLang="hu-HU" sz="2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CaSO</a:t>
            </a:r>
            <a:r>
              <a:rPr lang="hu-HU" altLang="hu-HU" sz="2000" baseline="-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·1/2H</a:t>
            </a:r>
            <a:r>
              <a:rPr lang="hu-HU" altLang="hu-HU" sz="2000" baseline="-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O), ez vízzel keverve néhány perc alatt visszaalakul gipsszé. 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Ez a folyamat adja a gipsz formába öntésének alapját: 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hu-HU" altLang="hu-HU" sz="2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</a:t>
            </a:r>
            <a:endParaRPr kumimoji="0" lang="hu-HU" altLang="hu-HU" sz="6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hu-HU" dirty="0"/>
          </a:p>
        </p:txBody>
      </p:sp>
      <p:sp>
        <p:nvSpPr>
          <p:cNvPr id="7" name="AutoShape 5" descr="{\displaystyle {\ce {2 CaSO4.1/2 H2O + 3 H2O -&gt; 2 CaSO4.2 H2O}}}"/>
          <p:cNvSpPr>
            <a:spLocks noChangeAspect="1" noChangeArrowheads="1"/>
          </p:cNvSpPr>
          <p:nvPr/>
        </p:nvSpPr>
        <p:spPr bwMode="auto">
          <a:xfrm>
            <a:off x="34925" y="762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6187" y="5410535"/>
            <a:ext cx="6133040" cy="630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4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Gipsz formába öntése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482" y="3634491"/>
            <a:ext cx="8984520" cy="1663224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838199" y="2829113"/>
            <a:ext cx="7434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CaSO</a:t>
            </a:r>
            <a:r>
              <a:rPr lang="pt-BR" sz="2800" baseline="-25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pt-BR" sz="2800" b="1" baseline="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1/2 H</a:t>
            </a:r>
            <a:r>
              <a:rPr lang="pt-BR" sz="2800" baseline="-25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+ 3 H</a:t>
            </a:r>
            <a:r>
              <a:rPr lang="pt-BR" sz="2800" baseline="-25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 -&gt; 2 CaSO</a:t>
            </a:r>
            <a:r>
              <a:rPr lang="pt-BR" sz="2800" baseline="-25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4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sz="2800" b="1" baseline="30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 H</a:t>
            </a:r>
            <a:r>
              <a:rPr lang="pt-BR" sz="2800" baseline="-250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pt-BR" sz="28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</a:t>
            </a: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23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1. feladat</a:t>
            </a:r>
            <a:endParaRPr lang="hu-HU" sz="40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dirty="0" smtClean="0">
                <a:solidFill>
                  <a:schemeClr val="bg1"/>
                </a:solidFill>
              </a:rPr>
              <a:t>53g vízmentes nátrium karbonáthoz 100 g vizet adunk. Elegendő-e ahhoz, hogy teljes egészében </a:t>
            </a:r>
            <a:r>
              <a:rPr lang="hu-HU" sz="3200" dirty="0" smtClean="0">
                <a:solidFill>
                  <a:schemeClr val="bg1"/>
                </a:solidFill>
              </a:rPr>
              <a:t>kristályvíz tartalmú </a:t>
            </a:r>
            <a:r>
              <a:rPr lang="hu-HU" sz="3200" dirty="0" smtClean="0">
                <a:solidFill>
                  <a:schemeClr val="bg1"/>
                </a:solidFill>
              </a:rPr>
              <a:t>(Na</a:t>
            </a:r>
            <a:r>
              <a:rPr lang="hu-HU" sz="2400" dirty="0" smtClean="0">
                <a:solidFill>
                  <a:schemeClr val="bg1"/>
                </a:solidFill>
              </a:rPr>
              <a:t>2</a:t>
            </a:r>
            <a:r>
              <a:rPr lang="hu-HU" sz="3200" dirty="0" smtClean="0">
                <a:solidFill>
                  <a:schemeClr val="bg1"/>
                </a:solidFill>
              </a:rPr>
              <a:t>CO</a:t>
            </a:r>
            <a:r>
              <a:rPr lang="hu-HU" sz="2400" dirty="0" smtClean="0">
                <a:solidFill>
                  <a:schemeClr val="bg1"/>
                </a:solidFill>
              </a:rPr>
              <a:t>3</a:t>
            </a:r>
            <a:r>
              <a:rPr lang="hu-HU" sz="3200" dirty="0" smtClean="0">
                <a:solidFill>
                  <a:schemeClr val="bg1"/>
                </a:solidFill>
              </a:rPr>
              <a:t>*10 H</a:t>
            </a:r>
            <a:r>
              <a:rPr lang="hu-HU" sz="2400" dirty="0" smtClean="0">
                <a:solidFill>
                  <a:schemeClr val="bg1"/>
                </a:solidFill>
              </a:rPr>
              <a:t>2</a:t>
            </a:r>
            <a:r>
              <a:rPr lang="hu-HU" sz="3200" dirty="0" smtClean="0">
                <a:solidFill>
                  <a:schemeClr val="bg1"/>
                </a:solidFill>
              </a:rPr>
              <a:t>O) sóvá alakuljon a kiindulási só?</a:t>
            </a:r>
            <a:endParaRPr lang="hu-H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99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 1(</a:t>
            </a:r>
            <a:r>
              <a:rPr lang="hu-HU" b="1" dirty="0" smtClean="0"/>
              <a:t>Írjuk fel az adatokat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</a:rPr>
              <a:t>     Na</a:t>
            </a:r>
            <a:r>
              <a:rPr lang="hu-HU" sz="1400" dirty="0" smtClean="0">
                <a:solidFill>
                  <a:schemeClr val="bg1"/>
                </a:solidFill>
              </a:rPr>
              <a:t>2          </a:t>
            </a:r>
            <a:r>
              <a:rPr lang="hu-HU" dirty="0" smtClean="0">
                <a:solidFill>
                  <a:schemeClr val="bg1"/>
                </a:solidFill>
              </a:rPr>
              <a:t>C    </a:t>
            </a:r>
            <a:r>
              <a:rPr lang="hu-HU" dirty="0" smtClean="0">
                <a:solidFill>
                  <a:schemeClr val="bg1"/>
                </a:solidFill>
              </a:rPr>
              <a:t>     O</a:t>
            </a:r>
            <a:r>
              <a:rPr lang="hu-HU" sz="1400" dirty="0" smtClean="0">
                <a:solidFill>
                  <a:schemeClr val="bg1"/>
                </a:solidFill>
              </a:rPr>
              <a:t>3              </a:t>
            </a:r>
            <a:r>
              <a:rPr lang="hu-HU" dirty="0" smtClean="0">
                <a:solidFill>
                  <a:schemeClr val="bg1"/>
                </a:solidFill>
              </a:rPr>
              <a:t>*       10 H</a:t>
            </a:r>
            <a:r>
              <a:rPr lang="hu-HU" sz="1400" dirty="0" smtClean="0">
                <a:solidFill>
                  <a:schemeClr val="bg1"/>
                </a:solidFill>
              </a:rPr>
              <a:t>2</a:t>
            </a:r>
            <a:r>
              <a:rPr lang="hu-HU" dirty="0" smtClean="0">
                <a:solidFill>
                  <a:schemeClr val="bg1"/>
                </a:solidFill>
              </a:rPr>
              <a:t>O			</a:t>
            </a:r>
            <a:r>
              <a:rPr lang="hu-HU" dirty="0">
                <a:solidFill>
                  <a:schemeClr val="bg1"/>
                </a:solidFill>
              </a:rPr>
              <a:t> </a:t>
            </a:r>
            <a:r>
              <a:rPr lang="hu-HU" dirty="0" smtClean="0">
                <a:solidFill>
                  <a:schemeClr val="bg1"/>
                </a:solidFill>
              </a:rPr>
              <a:t>Na</a:t>
            </a:r>
            <a:r>
              <a:rPr lang="hu-HU" sz="1400" dirty="0" smtClean="0">
                <a:solidFill>
                  <a:schemeClr val="bg1"/>
                </a:solidFill>
              </a:rPr>
              <a:t>2</a:t>
            </a:r>
            <a:r>
              <a:rPr lang="hu-HU" dirty="0" smtClean="0">
                <a:solidFill>
                  <a:schemeClr val="bg1"/>
                </a:solidFill>
              </a:rPr>
              <a:t>CO</a:t>
            </a:r>
            <a:r>
              <a:rPr lang="hu-HU" sz="1400" dirty="0" smtClean="0">
                <a:solidFill>
                  <a:schemeClr val="bg1"/>
                </a:solidFill>
              </a:rPr>
              <a:t>3</a:t>
            </a:r>
            <a:r>
              <a:rPr lang="hu-HU" dirty="0" smtClean="0">
                <a:solidFill>
                  <a:schemeClr val="bg1"/>
                </a:solidFill>
              </a:rPr>
              <a:t>    </a:t>
            </a:r>
            <a:r>
              <a:rPr lang="hu-HU" dirty="0">
                <a:solidFill>
                  <a:schemeClr val="bg1"/>
                </a:solidFill>
              </a:rPr>
              <a:t>*    </a:t>
            </a:r>
            <a:r>
              <a:rPr lang="hu-HU" dirty="0" smtClean="0">
                <a:solidFill>
                  <a:schemeClr val="bg1"/>
                </a:solidFill>
              </a:rPr>
              <a:t>    10 </a:t>
            </a:r>
            <a:r>
              <a:rPr lang="hu-HU" dirty="0">
                <a:solidFill>
                  <a:schemeClr val="bg1"/>
                </a:solidFill>
              </a:rPr>
              <a:t>H</a:t>
            </a:r>
            <a:r>
              <a:rPr lang="hu-HU" sz="1400" dirty="0">
                <a:solidFill>
                  <a:schemeClr val="bg1"/>
                </a:solidFill>
              </a:rPr>
              <a:t>2</a:t>
            </a:r>
            <a:r>
              <a:rPr lang="hu-HU" dirty="0">
                <a:solidFill>
                  <a:schemeClr val="bg1"/>
                </a:solidFill>
              </a:rPr>
              <a:t>O</a:t>
            </a:r>
            <a:endParaRPr lang="hu-HU" dirty="0" smtClean="0">
              <a:solidFill>
                <a:schemeClr val="bg1"/>
              </a:solidFill>
            </a:endParaRPr>
          </a:p>
          <a:p>
            <a:endParaRPr lang="hu-HU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sz="2000" dirty="0" smtClean="0">
                <a:solidFill>
                  <a:schemeClr val="bg1"/>
                </a:solidFill>
              </a:rPr>
              <a:t>    46g     12g     48g                   </a:t>
            </a:r>
            <a:r>
              <a:rPr lang="hu-HU" sz="2000" dirty="0" smtClean="0">
                <a:solidFill>
                  <a:schemeClr val="bg1"/>
                </a:solidFill>
              </a:rPr>
              <a:t>180 </a:t>
            </a:r>
            <a:r>
              <a:rPr lang="hu-HU" sz="2000" dirty="0" smtClean="0">
                <a:solidFill>
                  <a:schemeClr val="bg1"/>
                </a:solidFill>
              </a:rPr>
              <a:t>g                                                     </a:t>
            </a:r>
            <a:r>
              <a:rPr lang="hu-HU" sz="2000" dirty="0" smtClean="0">
                <a:solidFill>
                  <a:schemeClr val="bg1"/>
                </a:solidFill>
              </a:rPr>
              <a:t>											       106 </a:t>
            </a:r>
            <a:r>
              <a:rPr lang="hu-HU" sz="2000" dirty="0" smtClean="0">
                <a:solidFill>
                  <a:schemeClr val="bg1"/>
                </a:solidFill>
              </a:rPr>
              <a:t>g	           180g</a:t>
            </a:r>
          </a:p>
          <a:p>
            <a:pPr marL="0" indent="0">
              <a:buNone/>
            </a:pPr>
            <a:endParaRPr lang="hu-HU" sz="20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u-HU" sz="2000" dirty="0">
                <a:solidFill>
                  <a:schemeClr val="bg1"/>
                </a:solidFill>
              </a:rPr>
              <a:t> </a:t>
            </a:r>
            <a:r>
              <a:rPr lang="hu-HU" sz="2000" dirty="0" smtClean="0">
                <a:solidFill>
                  <a:schemeClr val="bg1"/>
                </a:solidFill>
              </a:rPr>
              <a:t>              106 g</a:t>
            </a:r>
            <a:endParaRPr lang="hu-HU" sz="2000" dirty="0">
              <a:solidFill>
                <a:schemeClr val="bg1"/>
              </a:solidFill>
            </a:endParaRPr>
          </a:p>
        </p:txBody>
      </p:sp>
      <p:cxnSp>
        <p:nvCxnSpPr>
          <p:cNvPr id="5" name="Egyenes összekötő nyíllal 4"/>
          <p:cNvCxnSpPr/>
          <p:nvPr/>
        </p:nvCxnSpPr>
        <p:spPr>
          <a:xfrm flipH="1">
            <a:off x="1303383" y="2486297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 flipH="1">
            <a:off x="2046514" y="2518226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nyíllal 6"/>
          <p:cNvCxnSpPr/>
          <p:nvPr/>
        </p:nvCxnSpPr>
        <p:spPr>
          <a:xfrm flipH="1">
            <a:off x="2873102" y="2486297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nyíllal 7"/>
          <p:cNvCxnSpPr/>
          <p:nvPr/>
        </p:nvCxnSpPr>
        <p:spPr>
          <a:xfrm flipH="1">
            <a:off x="4667068" y="2452913"/>
            <a:ext cx="8709" cy="4963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Jobb oldali kapcsos zárójel 8"/>
          <p:cNvSpPr/>
          <p:nvPr/>
        </p:nvSpPr>
        <p:spPr>
          <a:xfrm rot="5400000">
            <a:off x="1824446" y="3138678"/>
            <a:ext cx="461554" cy="14630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10" name="Egyenes összekötő nyíllal 9"/>
          <p:cNvCxnSpPr/>
          <p:nvPr/>
        </p:nvCxnSpPr>
        <p:spPr>
          <a:xfrm>
            <a:off x="8387808" y="2501535"/>
            <a:ext cx="2902" cy="6865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>
            <a:off x="6643189" y="2491376"/>
            <a:ext cx="4354" cy="745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938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Megoldás 2(keresztbe </a:t>
            </a:r>
            <a:r>
              <a:rPr lang="hu-HU" dirty="0" smtClean="0">
                <a:solidFill>
                  <a:schemeClr val="bg1"/>
                </a:solidFill>
              </a:rPr>
              <a:t>szorzás)</a:t>
            </a:r>
            <a:endParaRPr lang="hu-HU" dirty="0">
              <a:solidFill>
                <a:schemeClr val="bg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fenti dián kiszámoltuk, hogy 1 mol Na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–hoz mennyi víz kell. Most számoljuk ki mennyi víz kell 53g hoz?</a:t>
            </a: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106g Na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       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180g víz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53g 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</a:t>
            </a:r>
            <a:r>
              <a:rPr lang="hu-HU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</a:t>
            </a:r>
            <a:r>
              <a:rPr lang="hu-HU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</a:t>
            </a:r>
            <a:r>
              <a:rPr lang="hu-HU" sz="14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 </a:t>
            </a:r>
            <a:r>
              <a:rPr lang="hu-HU" sz="14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   </a:t>
            </a: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     x g víz</a:t>
            </a:r>
          </a:p>
          <a:p>
            <a:pPr marL="0" indent="0">
              <a:buNone/>
            </a:pP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Kiszámítás: (53*180)/106= </a:t>
            </a:r>
            <a:r>
              <a:rPr lang="hu-HU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90 g víz </a:t>
            </a:r>
          </a:p>
          <a:p>
            <a:pPr marL="0" indent="0">
              <a:buNone/>
            </a:pPr>
            <a:endParaRPr lang="hu-HU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buNone/>
            </a:pPr>
            <a:r>
              <a:rPr lang="hu-HU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Az eredmény tehát az, hogy a víz elegendő.</a:t>
            </a:r>
            <a:endParaRPr lang="hu-HU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5" name="Egyenes összekötő nyíllal 4"/>
          <p:cNvCxnSpPr/>
          <p:nvPr/>
        </p:nvCxnSpPr>
        <p:spPr>
          <a:xfrm>
            <a:off x="2227090" y="3425372"/>
            <a:ext cx="722812" cy="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Egyenes összekötő nyíllal 5"/>
          <p:cNvCxnSpPr/>
          <p:nvPr/>
        </p:nvCxnSpPr>
        <p:spPr>
          <a:xfrm>
            <a:off x="2076141" y="3833981"/>
            <a:ext cx="722812" cy="0"/>
          </a:xfrm>
          <a:prstGeom prst="straightConnector1">
            <a:avLst/>
          </a:prstGeom>
          <a:ln w="254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3742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2. feladat</a:t>
            </a:r>
            <a:endParaRPr lang="hu-HU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10,00g kristályos szódát annyi vízben oldunk hogy 100 cm3 oldatot kapjunk. Az oldat nátrium karbonátra nézve 3,57 tömeg %-</a:t>
                </a:r>
                <a:r>
                  <a:rPr lang="hu-HU" sz="2800" dirty="0" err="1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os</a:t>
                </a:r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és a sűrűsége 1,038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hu-HU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hu-HU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hu-HU" sz="2800" b="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mi a kristályos szóda képlete?</a:t>
                </a:r>
              </a:p>
              <a:p>
                <a:endParaRPr lang="hu-HU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51" t="-1570" r="-851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0124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Megoldás 1</a:t>
            </a:r>
            <a:r>
              <a:rPr lang="hu-HU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(oldat </a:t>
            </a:r>
            <a:r>
              <a:rPr lang="hu-HU" b="1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tömegének kiszámítása)</a:t>
            </a:r>
            <a:endParaRPr lang="hu-HU" b="1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A feladatban térfogat van és tömeg %. Adjuk meg tehát a tömeget!</a:t>
                </a:r>
              </a:p>
              <a:p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1,038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num>
                      <m:den>
                        <m:r>
                          <a:rPr lang="hu-HU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hu-HU" sz="2800" i="1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*100 cm3=103,8 g az oldat</a:t>
                </a:r>
              </a:p>
              <a:p>
                <a:endParaRPr lang="hu-HU" sz="2800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endParaRPr>
              </a:p>
              <a:p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Miért?</a:t>
                </a:r>
              </a:p>
              <a:p>
                <a:r>
                  <a:rPr lang="el-GR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Ρ</a:t>
                </a:r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(ró)=m/V        m=</a:t>
                </a:r>
                <a:r>
                  <a:rPr lang="el-GR" sz="2800" dirty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 </a:t>
                </a:r>
                <a:r>
                  <a:rPr lang="el-GR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Ρ</a:t>
                </a:r>
                <a:r>
                  <a:rPr lang="hu-HU" sz="2800" dirty="0" smtClean="0">
                    <a:solidFill>
                      <a:schemeClr val="bg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rPr>
                  <a:t>*V</a:t>
                </a:r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51" t="-157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Egyenes összekötő nyíllal 4"/>
          <p:cNvCxnSpPr/>
          <p:nvPr/>
        </p:nvCxnSpPr>
        <p:spPr>
          <a:xfrm>
            <a:off x="2873696" y="5193210"/>
            <a:ext cx="56526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256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Megoldás 2</a:t>
            </a:r>
            <a:r>
              <a:rPr lang="hu-HU" b="1" dirty="0" smtClean="0"/>
              <a:t>(oldott anyag kiszámítása)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Mivel megvan az </a:t>
            </a:r>
            <a:r>
              <a:rPr lang="hu-HU" sz="28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oldatom</a:t>
            </a:r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tömege adjuk meg az oldott anyagot</a:t>
            </a:r>
          </a:p>
          <a:p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103,8 g az oldat és ennek </a:t>
            </a:r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3,57 %-</a:t>
            </a:r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az oldott anyag.</a:t>
            </a:r>
          </a:p>
          <a:p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103,8*0,0357=</a:t>
            </a:r>
            <a:r>
              <a:rPr lang="hu-HU" sz="2800" dirty="0" err="1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kb</a:t>
            </a:r>
            <a:r>
              <a:rPr lang="hu-HU" sz="28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3,71 g az oldott anyag</a:t>
            </a:r>
            <a:endParaRPr lang="hu-HU" sz="28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860865"/>
      </p:ext>
    </p:extLst>
  </p:cSld>
  <p:clrMapOvr>
    <a:masterClrMapping/>
  </p:clrMapOvr>
</p:sld>
</file>

<file path=ppt/theme/theme1.xml><?xml version="1.0" encoding="utf-8"?>
<a:theme xmlns:a="http://schemas.openxmlformats.org/drawingml/2006/main" name="Fazetta">
  <a:themeElements>
    <a:clrScheme name="Fazet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zet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121</TotalTime>
  <Words>394</Words>
  <Application>Microsoft Office PowerPoint</Application>
  <PresentationFormat>Szélesvásznú</PresentationFormat>
  <Paragraphs>51</Paragraphs>
  <Slides>10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6" baseType="lpstr">
      <vt:lpstr>Arial</vt:lpstr>
      <vt:lpstr>Cambria Math</vt:lpstr>
      <vt:lpstr>Open Sans</vt:lpstr>
      <vt:lpstr>Trebuchet MS</vt:lpstr>
      <vt:lpstr>Wingdings 3</vt:lpstr>
      <vt:lpstr>Fazetta</vt:lpstr>
      <vt:lpstr>Kristályvizes sók</vt:lpstr>
      <vt:lpstr>Mi egyáltalán a kristályvizes só?</vt:lpstr>
      <vt:lpstr>Gipsz formába öntése</vt:lpstr>
      <vt:lpstr>1. feladat</vt:lpstr>
      <vt:lpstr>Megoldás 1(Írjuk fel az adatokat)</vt:lpstr>
      <vt:lpstr>Megoldás 2(keresztbe szorzás)</vt:lpstr>
      <vt:lpstr>2. feladat</vt:lpstr>
      <vt:lpstr>Megoldás 1(oldat tömegének kiszámítása)</vt:lpstr>
      <vt:lpstr>Megoldás 2(oldott anyag kiszámítása)</vt:lpstr>
      <vt:lpstr>Megoldás 3(kristályvíz kiszámítása)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Kristályvizes sók</dc:title>
  <dc:creator>Horvath Balazs (HU, Szada)</dc:creator>
  <cp:lastModifiedBy>Felhasználó</cp:lastModifiedBy>
  <cp:revision>10</cp:revision>
  <dcterms:created xsi:type="dcterms:W3CDTF">2020-07-23T05:48:23Z</dcterms:created>
  <dcterms:modified xsi:type="dcterms:W3CDTF">2022-06-28T16:33:34Z</dcterms:modified>
</cp:coreProperties>
</file>