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3CA6-47A2-4ABB-BBCC-5B8641BD289C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244D-D34F-4994-A32F-77E3FA9FC4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2993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3CA6-47A2-4ABB-BBCC-5B8641BD289C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244D-D34F-4994-A32F-77E3FA9FC4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87537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3CA6-47A2-4ABB-BBCC-5B8641BD289C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244D-D34F-4994-A32F-77E3FA9FC458}" type="slidenum">
              <a:rPr lang="hu-HU" smtClean="0"/>
              <a:t>‹#›</a:t>
            </a:fld>
            <a:endParaRPr lang="hu-H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0235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3CA6-47A2-4ABB-BBCC-5B8641BD289C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244D-D34F-4994-A32F-77E3FA9FC4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57910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3CA6-47A2-4ABB-BBCC-5B8641BD289C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244D-D34F-4994-A32F-77E3FA9FC458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5484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3CA6-47A2-4ABB-BBCC-5B8641BD289C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244D-D34F-4994-A32F-77E3FA9FC4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284614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3CA6-47A2-4ABB-BBCC-5B8641BD289C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244D-D34F-4994-A32F-77E3FA9FC4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1489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3CA6-47A2-4ABB-BBCC-5B8641BD289C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244D-D34F-4994-A32F-77E3FA9FC4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1228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3CA6-47A2-4ABB-BBCC-5B8641BD289C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244D-D34F-4994-A32F-77E3FA9FC4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0142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3CA6-47A2-4ABB-BBCC-5B8641BD289C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244D-D34F-4994-A32F-77E3FA9FC4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9216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3CA6-47A2-4ABB-BBCC-5B8641BD289C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244D-D34F-4994-A32F-77E3FA9FC4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8565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3CA6-47A2-4ABB-BBCC-5B8641BD289C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244D-D34F-4994-A32F-77E3FA9FC4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1645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3CA6-47A2-4ABB-BBCC-5B8641BD289C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244D-D34F-4994-A32F-77E3FA9FC4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02433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3CA6-47A2-4ABB-BBCC-5B8641BD289C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244D-D34F-4994-A32F-77E3FA9FC4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7953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3CA6-47A2-4ABB-BBCC-5B8641BD289C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244D-D34F-4994-A32F-77E3FA9FC4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33592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3CA6-47A2-4ABB-BBCC-5B8641BD289C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244D-D34F-4994-A32F-77E3FA9FC4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775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D3CA6-47A2-4ABB-BBCC-5B8641BD289C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8AE244D-D34F-4994-A32F-77E3FA9FC4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843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>
                <a:solidFill>
                  <a:srgbClr val="FF0000"/>
                </a:solidFill>
              </a:rPr>
              <a:t>Oldatok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b="1" dirty="0" smtClean="0"/>
              <a:t>Horváth Balázs(2020.09.14)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1039819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Az oldat</a:t>
            </a:r>
            <a:endParaRPr lang="hu-HU" b="1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Összetett anyagok közé tartozik</a:t>
            </a:r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 smtClean="0"/>
              <a:t>Folyadékelegy</a:t>
            </a:r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 smtClean="0"/>
              <a:t>Oldószerből és oldott anyagból áll</a:t>
            </a:r>
          </a:p>
          <a:p>
            <a:endParaRPr lang="hu-HU" dirty="0"/>
          </a:p>
        </p:txBody>
      </p:sp>
      <p:pic>
        <p:nvPicPr>
          <p:cNvPr id="1026" name="Picture 2" descr="Az oldat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313" y="1842372"/>
            <a:ext cx="3658881" cy="2429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6504676" y="4363559"/>
            <a:ext cx="2795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Forrás</a:t>
            </a:r>
            <a:r>
              <a:rPr lang="hu-HU" sz="1200" dirty="0" smtClean="0"/>
              <a:t>: https</a:t>
            </a:r>
            <a:r>
              <a:rPr lang="hu-HU" sz="1200" dirty="0"/>
              <a:t>://www.tantaki.hu/</a:t>
            </a:r>
          </a:p>
        </p:txBody>
      </p:sp>
    </p:spTree>
    <p:extLst>
      <p:ext uri="{BB962C8B-B14F-4D97-AF65-F5344CB8AC3E}">
        <p14:creationId xmlns:p14="http://schemas.microsoft.com/office/powerpoint/2010/main" val="1710604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Az oldódás folyamata</a:t>
            </a:r>
            <a:endParaRPr lang="hu-HU" b="1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oldószer és az oldott anyag részecskéi reakcióba lépnek egymással</a:t>
            </a:r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 smtClean="0"/>
              <a:t>Az oldószer nagyobb mennyiségben van jelen</a:t>
            </a:r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 smtClean="0"/>
              <a:t>A részecskék hőmozgásuk révén keverednek</a:t>
            </a:r>
            <a:endParaRPr lang="hu-HU" dirty="0"/>
          </a:p>
        </p:txBody>
      </p:sp>
      <p:pic>
        <p:nvPicPr>
          <p:cNvPr id="2050" name="Picture 2" descr="2.2. Energiaközlés ultrahangos besugárzássa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4220624"/>
            <a:ext cx="4220482" cy="2228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5094514" y="4629289"/>
            <a:ext cx="19190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err="1" smtClean="0">
                <a:solidFill>
                  <a:srgbClr val="FF0000"/>
                </a:solidFill>
              </a:rPr>
              <a:t>Gif</a:t>
            </a:r>
            <a:r>
              <a:rPr lang="hu-HU" sz="2000" b="1" dirty="0" smtClean="0">
                <a:solidFill>
                  <a:srgbClr val="FF0000"/>
                </a:solidFill>
              </a:rPr>
              <a:t>, F5-tel nézd!</a:t>
            </a:r>
            <a:endParaRPr lang="hu-HU" sz="2000" b="1" dirty="0">
              <a:solidFill>
                <a:srgbClr val="FF0000"/>
              </a:solidFill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1599610" y="6431253"/>
            <a:ext cx="39020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err="1"/>
              <a:t>Forrás:http</a:t>
            </a:r>
            <a:r>
              <a:rPr lang="hu-HU" sz="1200" dirty="0"/>
              <a:t>://www2.sci.u-szeged.hu/</a:t>
            </a:r>
          </a:p>
        </p:txBody>
      </p:sp>
    </p:spTree>
    <p:extLst>
      <p:ext uri="{BB962C8B-B14F-4D97-AF65-F5344CB8AC3E}">
        <p14:creationId xmlns:p14="http://schemas.microsoft.com/office/powerpoint/2010/main" val="69690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Oldószerek</a:t>
            </a:r>
            <a:endParaRPr lang="hu-HU" b="1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Szerves oldószerek</a:t>
            </a:r>
          </a:p>
          <a:p>
            <a:pPr lvl="1"/>
            <a:r>
              <a:rPr lang="hu-HU" dirty="0" smtClean="0"/>
              <a:t>Etanol</a:t>
            </a:r>
          </a:p>
          <a:p>
            <a:pPr lvl="1"/>
            <a:r>
              <a:rPr lang="hu-HU" dirty="0" smtClean="0"/>
              <a:t>Benzin</a:t>
            </a:r>
          </a:p>
          <a:p>
            <a:pPr lvl="1"/>
            <a:r>
              <a:rPr lang="hu-HU" dirty="0" smtClean="0"/>
              <a:t>Toluol</a:t>
            </a:r>
          </a:p>
          <a:p>
            <a:pPr lvl="1"/>
            <a:r>
              <a:rPr lang="hu-HU" dirty="0" smtClean="0"/>
              <a:t>Aceton</a:t>
            </a:r>
          </a:p>
          <a:p>
            <a:r>
              <a:rPr lang="hu-HU" dirty="0" smtClean="0"/>
              <a:t>Szervetlen oldószerek:</a:t>
            </a:r>
          </a:p>
          <a:p>
            <a:pPr lvl="1"/>
            <a:r>
              <a:rPr lang="hu-HU" dirty="0" smtClean="0"/>
              <a:t>Víz</a:t>
            </a:r>
          </a:p>
          <a:p>
            <a:pPr marL="457200" lvl="1" indent="0">
              <a:buNone/>
            </a:pPr>
            <a:endParaRPr lang="hu-HU" dirty="0" smtClean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2781" y="1815305"/>
            <a:ext cx="5298917" cy="3381505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6296297" y="5196810"/>
            <a:ext cx="1881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smtClean="0"/>
              <a:t>Forrás: Ultrahang</a:t>
            </a:r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324149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Oldott anyag</a:t>
            </a:r>
            <a:endParaRPr lang="hu-HU" b="1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Szilárd</a:t>
            </a:r>
          </a:p>
          <a:p>
            <a:pPr lvl="1"/>
            <a:r>
              <a:rPr lang="hu-HU" dirty="0" smtClean="0"/>
              <a:t>Réz szulfát</a:t>
            </a:r>
          </a:p>
          <a:p>
            <a:pPr lvl="1"/>
            <a:r>
              <a:rPr lang="hu-HU" dirty="0" smtClean="0"/>
              <a:t>Kristálycukor</a:t>
            </a:r>
          </a:p>
          <a:p>
            <a:r>
              <a:rPr lang="hu-HU" dirty="0" smtClean="0"/>
              <a:t>Folyékony</a:t>
            </a:r>
          </a:p>
          <a:p>
            <a:pPr lvl="1"/>
            <a:r>
              <a:rPr lang="hu-HU" dirty="0" smtClean="0"/>
              <a:t>Éter</a:t>
            </a:r>
          </a:p>
          <a:p>
            <a:pPr lvl="1"/>
            <a:r>
              <a:rPr lang="hu-HU" dirty="0" smtClean="0"/>
              <a:t>Etanol</a:t>
            </a:r>
          </a:p>
          <a:p>
            <a:pPr lvl="1"/>
            <a:r>
              <a:rPr lang="hu-HU" dirty="0" smtClean="0"/>
              <a:t>sósav</a:t>
            </a:r>
          </a:p>
          <a:p>
            <a:r>
              <a:rPr lang="hu-HU" dirty="0" smtClean="0"/>
              <a:t>Gáz</a:t>
            </a:r>
          </a:p>
          <a:p>
            <a:pPr lvl="1"/>
            <a:r>
              <a:rPr lang="hu-HU" dirty="0" smtClean="0"/>
              <a:t>Oxigén</a:t>
            </a:r>
          </a:p>
          <a:p>
            <a:pPr lvl="1"/>
            <a:r>
              <a:rPr lang="hu-HU" dirty="0" smtClean="0"/>
              <a:t>Hidrogén-klorid</a:t>
            </a:r>
            <a:endParaRPr lang="hu-HU" dirty="0"/>
          </a:p>
        </p:txBody>
      </p:sp>
      <p:pic>
        <p:nvPicPr>
          <p:cNvPr id="3074" name="Picture 2" descr="Kémia 7. - 2. Kémiai alapismeretek - 2.4. Az oldódás, az oldat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722" y="2460057"/>
            <a:ext cx="4615084" cy="2207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6283235" y="4828240"/>
            <a:ext cx="16851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smtClean="0"/>
              <a:t>Forrás: NKP.hu</a:t>
            </a:r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42780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Oldódás energiaviszonyai</a:t>
            </a:r>
            <a:endParaRPr lang="hu-HU" b="1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Exoterm</a:t>
            </a:r>
          </a:p>
          <a:p>
            <a:pPr lvl="1"/>
            <a:r>
              <a:rPr lang="hu-HU" b="1" dirty="0" err="1" smtClean="0"/>
              <a:t>NaOH</a:t>
            </a:r>
            <a:r>
              <a:rPr lang="hu-HU" b="1" dirty="0" smtClean="0"/>
              <a:t> </a:t>
            </a:r>
            <a:r>
              <a:rPr lang="hu-HU" dirty="0" smtClean="0"/>
              <a:t>oldása vízben</a:t>
            </a:r>
          </a:p>
          <a:p>
            <a:r>
              <a:rPr lang="hu-HU" dirty="0" smtClean="0"/>
              <a:t>Endoterm</a:t>
            </a:r>
          </a:p>
          <a:p>
            <a:pPr lvl="1"/>
            <a:r>
              <a:rPr lang="hu-HU" b="1" dirty="0" smtClean="0"/>
              <a:t>Ammónium-nitrát</a:t>
            </a:r>
            <a:r>
              <a:rPr lang="hu-HU" dirty="0" smtClean="0"/>
              <a:t> oldása vízben</a:t>
            </a:r>
          </a:p>
          <a:p>
            <a:r>
              <a:rPr lang="hu-HU" dirty="0" smtClean="0"/>
              <a:t>Semleges oldódás</a:t>
            </a:r>
          </a:p>
          <a:p>
            <a:pPr lvl="1"/>
            <a:r>
              <a:rPr lang="hu-HU" dirty="0" smtClean="0"/>
              <a:t>Etanol a vízben</a:t>
            </a:r>
          </a:p>
          <a:p>
            <a:pPr lvl="1"/>
            <a:r>
              <a:rPr lang="hu-HU" b="1" dirty="0" err="1" smtClean="0"/>
              <a:t>NaCl</a:t>
            </a:r>
            <a:r>
              <a:rPr lang="hu-HU" dirty="0" smtClean="0"/>
              <a:t> a vízben</a:t>
            </a:r>
          </a:p>
        </p:txBody>
      </p:sp>
    </p:spTree>
    <p:extLst>
      <p:ext uri="{BB962C8B-B14F-4D97-AF65-F5344CB8AC3E}">
        <p14:creationId xmlns:p14="http://schemas.microsoft.com/office/powerpoint/2010/main" val="140417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Oldatok összetételének megadása</a:t>
            </a:r>
            <a:endParaRPr lang="hu-H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dirty="0" smtClean="0">
                    <a:solidFill>
                      <a:schemeClr val="tx1"/>
                    </a:solidFill>
                  </a:rPr>
                  <a:t>Tömegtört (w):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𝑜𝑙𝑑𝑜𝑡𝑡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𝑎𝑛𝑦𝑎𝑔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ö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𝑚𝑒𝑔𝑒</m:t>
                        </m:r>
                      </m:num>
                      <m:den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𝑜𝑙𝑑𝑎𝑡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ö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𝑚𝑒𝑔𝑒</m:t>
                        </m:r>
                      </m:den>
                    </m:f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>
                  <a:solidFill>
                    <a:schemeClr val="tx1"/>
                  </a:solidFill>
                </a:endParaRPr>
              </a:p>
              <a:p>
                <a:r>
                  <a:rPr lang="hu-HU" dirty="0" smtClean="0">
                    <a:solidFill>
                      <a:schemeClr val="tx1"/>
                    </a:solidFill>
                  </a:rPr>
                  <a:t>Térfogattört(</a:t>
                </a:r>
                <a:r>
                  <a:rPr lang="el-GR" dirty="0" smtClean="0">
                    <a:solidFill>
                      <a:schemeClr val="tx1"/>
                    </a:solidFill>
                  </a:rPr>
                  <a:t>φ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):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𝑎𝑑𝑜𝑡𝑡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𝑘𝑜𝑚𝑝𝑜𝑛𝑒𝑛𝑠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𝑟𝑓𝑜𝑔𝑎𝑡𝑎</m:t>
                        </m:r>
                      </m:num>
                      <m:den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𝑒𝑙𝑒𝑔𝑦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𝑟𝑓𝑜𝑔𝑎𝑡𝑎</m:t>
                        </m:r>
                      </m:den>
                    </m:f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>
                  <a:solidFill>
                    <a:schemeClr val="tx1"/>
                  </a:solidFill>
                </a:endParaRPr>
              </a:p>
              <a:p>
                <a:r>
                  <a:rPr lang="hu-HU" dirty="0" smtClean="0">
                    <a:solidFill>
                      <a:schemeClr val="tx1"/>
                    </a:solidFill>
                  </a:rPr>
                  <a:t>Anyagmennyiség tört(x):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𝑜𝑙𝑑𝑜𝑡𝑡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𝑎𝑛𝑦𝑎𝑔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𝑎𝑛𝑦𝑎𝑔𝑚𝑒𝑛𝑛𝑦𝑖𝑠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𝑔𝑒</m:t>
                        </m:r>
                      </m:num>
                      <m:den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𝑂𝑙𝑑𝑎𝑡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𝑎𝑛𝑦𝑎𝑔𝑚𝑒𝑛𝑛𝑦𝑖𝑠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𝑔𝑒</m:t>
                        </m:r>
                      </m:den>
                    </m:f>
                  </m:oMath>
                </a14:m>
                <a:endParaRPr lang="hu-HU" dirty="0"/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55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Oldatok összetételének megadása 2.</a:t>
            </a:r>
            <a:endParaRPr lang="hu-H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hu-HU" dirty="0" smtClean="0">
                    <a:solidFill>
                      <a:schemeClr val="tx1"/>
                    </a:solidFill>
                  </a:rPr>
                  <a:t>Tömegkoncentráció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𝑜𝑙𝑑𝑜𝑡𝑡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𝑎𝑛𝑦𝑎𝑔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ö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𝑚𝑒𝑔𝑒</m:t>
                        </m:r>
                      </m:num>
                      <m:den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𝑂𝑙𝑑𝑎𝑡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𝑟𝑓𝑜𝑔𝑎𝑡𝑎</m:t>
                        </m:r>
                      </m:den>
                    </m:f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>
                  <a:solidFill>
                    <a:schemeClr val="tx1"/>
                  </a:solidFill>
                </a:endParaRPr>
              </a:p>
              <a:p>
                <a:r>
                  <a:rPr lang="hu-HU" dirty="0" smtClean="0">
                    <a:solidFill>
                      <a:schemeClr val="tx1"/>
                    </a:solidFill>
                  </a:rPr>
                  <a:t>Anyagmennyiség koncentráció: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𝑜𝑙𝑑𝑜𝑡𝑡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𝑎𝑛𝑦𝑎𝑔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𝑎𝑛𝑦𝑎𝑔𝑚𝑒𝑛𝑛𝑦𝑖𝑠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𝑔𝑒</m:t>
                        </m:r>
                      </m:num>
                      <m:den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𝑂𝑙𝑑𝑎𝑡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𝑟𝑓𝑜𝑔𝑎𝑡𝑎</m:t>
                        </m:r>
                      </m:den>
                    </m:f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>
                  <a:solidFill>
                    <a:schemeClr val="tx1"/>
                  </a:solidFill>
                </a:endParaRPr>
              </a:p>
              <a:p>
                <a:r>
                  <a:rPr lang="hu-HU" dirty="0" smtClean="0">
                    <a:solidFill>
                      <a:schemeClr val="tx1"/>
                    </a:solidFill>
                  </a:rPr>
                  <a:t>Sűrűség: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ö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𝑚𝑒𝑔</m:t>
                        </m:r>
                      </m:num>
                      <m:den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𝑟𝑓𝑜𝑔𝑎𝑡</m:t>
                        </m:r>
                      </m:den>
                    </m:f>
                  </m:oMath>
                </a14:m>
                <a:endParaRPr lang="hu-HU" dirty="0" smtClean="0">
                  <a:solidFill>
                    <a:schemeClr val="tx1"/>
                  </a:solidFill>
                </a:endParaRPr>
              </a:p>
              <a:p>
                <a:endParaRPr lang="hu-HU" dirty="0" smtClean="0">
                  <a:solidFill>
                    <a:schemeClr val="tx1"/>
                  </a:solidFill>
                </a:endParaRPr>
              </a:p>
              <a:p>
                <a:r>
                  <a:rPr lang="hu-HU" dirty="0" err="1" smtClean="0">
                    <a:solidFill>
                      <a:schemeClr val="tx1"/>
                    </a:solidFill>
                  </a:rPr>
                  <a:t>Molalitás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𝑜𝑙𝑑𝑜𝑡𝑡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𝑎𝑛𝑦𝑎𝑔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𝑎𝑛𝑦𝑎𝑔𝑚𝑒𝑛𝑛𝑦𝑖𝑠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𝑔𝑒</m:t>
                        </m:r>
                      </m:num>
                      <m:den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𝑜𝑙𝑑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ó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𝑠𝑧𝑒𝑟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ö</m:t>
                        </m:r>
                        <m:r>
                          <a:rPr lang="hu-H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𝑚𝑒𝑔𝑒</m:t>
                        </m:r>
                      </m:den>
                    </m:f>
                  </m:oMath>
                </a14:m>
                <a:endParaRPr lang="hu-HU" dirty="0"/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849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Fogalmak</a:t>
            </a:r>
            <a:endParaRPr lang="hu-HU" b="1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Telítetlen oldat: Az az oldat, ami adott hőmérsékleten tud még oldott anyagot felvenni.</a:t>
            </a:r>
          </a:p>
          <a:p>
            <a:r>
              <a:rPr lang="hu-HU" dirty="0" smtClean="0"/>
              <a:t>Telített oldat: Az az oldat, ami adott hőmérsékleten nem tud oldott anyagot felvenni.</a:t>
            </a:r>
          </a:p>
          <a:p>
            <a:r>
              <a:rPr lang="hu-HU" dirty="0" smtClean="0"/>
              <a:t>Oldáshő: az az energiaváltozás ami egy mól anyag végtelen híg oldatának készítésekor felszabadul.</a:t>
            </a:r>
          </a:p>
          <a:p>
            <a:r>
              <a:rPr lang="hu-HU" dirty="0" smtClean="0"/>
              <a:t>Legkisebb kényszer elve: dinamikus egyensúlyban lévő rendszer megzavarása annak a folyamatnak kedvez, amelyik a zavaró hatást csökkenti.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3751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758</TotalTime>
  <Words>281</Words>
  <Application>Microsoft Office PowerPoint</Application>
  <PresentationFormat>Szélesvásznú</PresentationFormat>
  <Paragraphs>65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4" baseType="lpstr">
      <vt:lpstr>Arial</vt:lpstr>
      <vt:lpstr>Cambria Math</vt:lpstr>
      <vt:lpstr>Trebuchet MS</vt:lpstr>
      <vt:lpstr>Wingdings 3</vt:lpstr>
      <vt:lpstr>Fazetta</vt:lpstr>
      <vt:lpstr>Oldatok</vt:lpstr>
      <vt:lpstr>Az oldat</vt:lpstr>
      <vt:lpstr>Az oldódás folyamata</vt:lpstr>
      <vt:lpstr>Oldószerek</vt:lpstr>
      <vt:lpstr>Oldott anyag</vt:lpstr>
      <vt:lpstr>Oldódás energiaviszonyai</vt:lpstr>
      <vt:lpstr>Oldatok összetételének megadása</vt:lpstr>
      <vt:lpstr>Oldatok összetételének megadása 2.</vt:lpstr>
      <vt:lpstr>Fogalmak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Oldatok</dc:title>
  <dc:creator>Horváth Balázs</dc:creator>
  <cp:lastModifiedBy>Felhasználó</cp:lastModifiedBy>
  <cp:revision>13</cp:revision>
  <dcterms:created xsi:type="dcterms:W3CDTF">2020-09-14T16:41:28Z</dcterms:created>
  <dcterms:modified xsi:type="dcterms:W3CDTF">2022-03-20T19:04:25Z</dcterms:modified>
</cp:coreProperties>
</file>