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  <p:pic>
        <p:nvPicPr>
          <p:cNvPr id="7" name="Picture 2" descr="Lehet, hogy egy kép erről: , szöveg, amely így szól: „Kémiaokosan”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55" t="14238" r="37117" b="13152"/>
          <a:stretch/>
        </p:blipFill>
        <p:spPr bwMode="auto">
          <a:xfrm>
            <a:off x="10656711" y="0"/>
            <a:ext cx="1535289" cy="189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2590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3540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8135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  <p:pic>
        <p:nvPicPr>
          <p:cNvPr id="7" name="Picture 2" descr="Lehet, hogy egy kép erről: , szöveg, amely így szól: „Kémiaokosan”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55" t="14238" r="37117" b="13152"/>
          <a:stretch/>
        </p:blipFill>
        <p:spPr bwMode="auto">
          <a:xfrm>
            <a:off x="10656711" y="0"/>
            <a:ext cx="1535289" cy="189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813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33488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85928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6427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5507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85538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511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54447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BFC8E-1245-487D-BB82-84B5F3905641}" type="datetimeFigureOut">
              <a:rPr lang="hu-HU" smtClean="0"/>
              <a:t>2022. 09. 25.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F8C7A-8DA6-47EB-ADC1-08BD35D6AB0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8520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Szerves kémia kialakulása, és leírása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Horváth Balázs (kémiaokosan)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4282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Szerves kémia kialakulása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/>
              <a:t>A szerves kémia kialakulásának egyik fő állomása a </a:t>
            </a:r>
            <a:r>
              <a:rPr lang="hu-HU" sz="2400" b="1" dirty="0"/>
              <a:t>vis </a:t>
            </a:r>
            <a:r>
              <a:rPr lang="hu-HU" sz="2400" b="1" dirty="0"/>
              <a:t>vitalis</a:t>
            </a:r>
            <a:r>
              <a:rPr lang="hu-HU" sz="2400" dirty="0"/>
              <a:t> </a:t>
            </a:r>
            <a:r>
              <a:rPr lang="hu-HU" sz="2400" dirty="0" smtClean="0"/>
              <a:t>elmélet </a:t>
            </a:r>
            <a:r>
              <a:rPr lang="hu-HU" sz="2400" dirty="0"/>
              <a:t>volt. Az 1800-as évek elejéig az akkori tudósok úgy gondolták, hogy a szerves vegyületeket nem lehet előállítani egyszerű kémiai reakció </a:t>
            </a:r>
            <a:r>
              <a:rPr lang="hu-HU" sz="2400" dirty="0" smtClean="0"/>
              <a:t>segítségével, csak életerő </a:t>
            </a:r>
            <a:r>
              <a:rPr lang="hu-HU" sz="2400" dirty="0"/>
              <a:t>segítségével</a:t>
            </a:r>
            <a:r>
              <a:rPr lang="hu-HU" sz="2400" dirty="0" smtClean="0"/>
              <a:t>. Ledöntése Wöhler nevéhez fűződik aki oxálsavat(szerves) állított elő </a:t>
            </a:r>
            <a:r>
              <a:rPr lang="hu-HU" sz="2400" dirty="0" smtClean="0"/>
              <a:t>diciánból</a:t>
            </a:r>
            <a:r>
              <a:rPr lang="hu-HU" sz="2400" dirty="0" smtClean="0"/>
              <a:t> (szervetlen).</a:t>
            </a:r>
          </a:p>
          <a:p>
            <a:pPr marL="0" indent="0">
              <a:buNone/>
            </a:pPr>
            <a:endParaRPr lang="hu-HU" sz="2400" dirty="0"/>
          </a:p>
        </p:txBody>
      </p:sp>
      <p:pic>
        <p:nvPicPr>
          <p:cNvPr id="2050" name="Picture 2" descr="Szerves kémia I. - 1.1. A szerves kémia kialakulása - MeRS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921" y="3801507"/>
            <a:ext cx="6516158" cy="237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995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Szerves kémia leírása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91593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u-HU" sz="2400" dirty="0" smtClean="0"/>
              <a:t>A kémiai elemzés első úttörője a francia Lavoisiert volt aki meghatározta a </a:t>
            </a:r>
            <a:r>
              <a:rPr lang="hu-HU" sz="2400" dirty="0" smtClean="0"/>
              <a:t>biogén</a:t>
            </a:r>
            <a:r>
              <a:rPr lang="hu-HU" sz="2400" dirty="0" smtClean="0"/>
              <a:t> és </a:t>
            </a:r>
            <a:r>
              <a:rPr lang="hu-HU" sz="2400" dirty="0" smtClean="0"/>
              <a:t>organogén</a:t>
            </a:r>
            <a:r>
              <a:rPr lang="hu-HU" sz="2400" dirty="0" smtClean="0"/>
              <a:t> elemek fogalmát.</a:t>
            </a:r>
          </a:p>
          <a:p>
            <a:pPr marL="0" indent="0">
              <a:buNone/>
            </a:pPr>
            <a:r>
              <a:rPr lang="hu-HU" sz="2400" dirty="0" smtClean="0"/>
              <a:t>Organogén</a:t>
            </a:r>
            <a:r>
              <a:rPr lang="hu-HU" sz="2400" dirty="0" smtClean="0"/>
              <a:t> elemek: </a:t>
            </a:r>
            <a:r>
              <a:rPr lang="hu-HU" sz="2000" dirty="0" smtClean="0"/>
              <a:t>A</a:t>
            </a:r>
            <a:r>
              <a:rPr lang="hu-HU" sz="2000" dirty="0" smtClean="0"/>
              <a:t> sejtek anyagainak mintegy 99%-át mindössze négy elem építi fel, amelyek a szerves alapvegyületek építőelemei. Ezek a kiemelkedő fontosságú, elsődleges </a:t>
            </a:r>
            <a:r>
              <a:rPr lang="hu-HU" sz="2000" dirty="0" smtClean="0"/>
              <a:t>biogén</a:t>
            </a:r>
            <a:r>
              <a:rPr lang="hu-HU" sz="2000" dirty="0" smtClean="0"/>
              <a:t> elemek, más néven </a:t>
            </a:r>
            <a:r>
              <a:rPr lang="hu-HU" sz="2000" dirty="0" smtClean="0"/>
              <a:t>organogén</a:t>
            </a:r>
            <a:r>
              <a:rPr lang="hu-HU" sz="2000" dirty="0" smtClean="0"/>
              <a:t> elemek. Az </a:t>
            </a:r>
            <a:r>
              <a:rPr lang="hu-HU" sz="2000" dirty="0" smtClean="0"/>
              <a:t>organogén</a:t>
            </a:r>
            <a:r>
              <a:rPr lang="hu-HU" sz="2000" dirty="0" smtClean="0"/>
              <a:t> elemek a </a:t>
            </a:r>
            <a:r>
              <a:rPr lang="hu-HU" sz="2000" b="1" dirty="0" smtClean="0"/>
              <a:t>C, a H, az O, és a N.</a:t>
            </a:r>
          </a:p>
          <a:p>
            <a:pPr marL="0" indent="0">
              <a:buNone/>
            </a:pPr>
            <a:r>
              <a:rPr lang="hu-HU" sz="2400" dirty="0" smtClean="0"/>
              <a:t>Biogén</a:t>
            </a:r>
            <a:r>
              <a:rPr lang="hu-HU" sz="2400" dirty="0" smtClean="0"/>
              <a:t> elemek: </a:t>
            </a:r>
            <a:r>
              <a:rPr lang="hu-HU" sz="2000" dirty="0" smtClean="0"/>
              <a:t>A </a:t>
            </a:r>
            <a:r>
              <a:rPr lang="hu-HU" sz="2000" dirty="0"/>
              <a:t>sejteket felépítő, azok életfolyamataiban részt vevő </a:t>
            </a:r>
            <a:r>
              <a:rPr lang="hu-HU" sz="2000" dirty="0" smtClean="0"/>
              <a:t>elemek</a:t>
            </a:r>
          </a:p>
          <a:p>
            <a:pPr marL="0" indent="0">
              <a:buNone/>
            </a:pPr>
            <a:r>
              <a:rPr lang="hu-HU" sz="2000" dirty="0" smtClean="0"/>
              <a:t>A </a:t>
            </a:r>
            <a:r>
              <a:rPr lang="hu-HU" sz="2000" dirty="0" smtClean="0"/>
              <a:t>biogén</a:t>
            </a:r>
            <a:r>
              <a:rPr lang="hu-HU" sz="2000" dirty="0" smtClean="0"/>
              <a:t> elemek a </a:t>
            </a:r>
            <a:r>
              <a:rPr lang="hu-HU" sz="2000" b="1" dirty="0" smtClean="0"/>
              <a:t>C,H,O,N a P és a S, illetve a fémek közül a </a:t>
            </a:r>
            <a:r>
              <a:rPr lang="hu-HU" sz="2000" b="1" dirty="0" smtClean="0"/>
              <a:t>Na,Mg,Ca,K,Fe,Zn,Cu,Mn</a:t>
            </a:r>
            <a:endParaRPr lang="hu-HU" sz="2000" b="1" dirty="0"/>
          </a:p>
        </p:txBody>
      </p:sp>
      <p:pic>
        <p:nvPicPr>
          <p:cNvPr id="4098" name="Picture 2" descr="Antoine-Laurent de Lavoisier: The Father of Modern Chemistry who was  Guillotined...then Exonerat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845" y="4529191"/>
            <a:ext cx="4136870" cy="232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110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A szénatom sajátosságai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Nagy elektron </a:t>
            </a:r>
            <a:r>
              <a:rPr lang="hu-HU" dirty="0" err="1" smtClean="0"/>
              <a:t>negativitás</a:t>
            </a:r>
            <a:r>
              <a:rPr lang="hu-HU" dirty="0" smtClean="0"/>
              <a:t> (En=2,5)</a:t>
            </a:r>
          </a:p>
          <a:p>
            <a:r>
              <a:rPr lang="hu-HU" dirty="0" smtClean="0"/>
              <a:t>Kis méret</a:t>
            </a:r>
          </a:p>
          <a:p>
            <a:r>
              <a:rPr lang="hu-HU" dirty="0" smtClean="0"/>
              <a:t>4 vegyértékelektron</a:t>
            </a:r>
          </a:p>
          <a:p>
            <a:r>
              <a:rPr lang="hu-HU" dirty="0" smtClean="0"/>
              <a:t>Képes végtelen számban egymással, hidrogénnel és más atomokkal(</a:t>
            </a:r>
            <a:r>
              <a:rPr lang="hu-HU" dirty="0" err="1" smtClean="0"/>
              <a:t>heteroatomokkal</a:t>
            </a:r>
            <a:r>
              <a:rPr lang="hu-HU" dirty="0" smtClean="0"/>
              <a:t>) is kapcsolódni.</a:t>
            </a:r>
          </a:p>
          <a:p>
            <a:r>
              <a:rPr lang="hu-HU" dirty="0" smtClean="0"/>
              <a:t>Képes kettős, és hármas kötések kialakítására is.</a:t>
            </a:r>
          </a:p>
          <a:p>
            <a:endParaRPr lang="hu-HU" dirty="0"/>
          </a:p>
        </p:txBody>
      </p:sp>
      <p:pic>
        <p:nvPicPr>
          <p:cNvPr id="6146" name="Picture 2" descr="Szerves kémia – Wikipé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753" y="4987395"/>
            <a:ext cx="9771817" cy="1870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997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Szerves vegyületek kémiai analízise </a:t>
            </a:r>
            <a:br>
              <a:rPr lang="hu-HU" dirty="0" smtClean="0"/>
            </a:br>
            <a:r>
              <a:rPr lang="hu-HU" dirty="0" smtClean="0"/>
              <a:t>(szén és hidrogén)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4896556" cy="4351338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A szerves vegyületek hidrogéntartalma jellemzően vízzé ég el, amely megjelenik vízként az edény falán</a:t>
            </a:r>
            <a:endParaRPr lang="hu-HU" dirty="0"/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6457244" y="1825625"/>
            <a:ext cx="489655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dirty="0" smtClean="0"/>
              <a:t>A szerves vegyületek széntartalma széndioxiddá alakul, amit meszes vízzel mutatunk ki.</a:t>
            </a:r>
            <a:endParaRPr lang="hu-HU" dirty="0"/>
          </a:p>
        </p:txBody>
      </p:sp>
      <p:pic>
        <p:nvPicPr>
          <p:cNvPr id="7170" name="Picture 2" descr="Víz Vízcsepp Vízcseppek - Ingyenes fotó a Pixabay-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915763"/>
            <a:ext cx="4286956" cy="284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Általános kémia | Sulinet Tudásbázi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6" r="41425" b="17504"/>
          <a:stretch/>
        </p:blipFill>
        <p:spPr bwMode="auto">
          <a:xfrm>
            <a:off x="6457244" y="3915763"/>
            <a:ext cx="1560497" cy="284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7244" y="3416379"/>
            <a:ext cx="5468978" cy="431915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9685867" y="4001294"/>
            <a:ext cx="2240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Az oldat megzavarosodik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33054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Szerves vegyületek kémiai analízise </a:t>
            </a:r>
            <a:br>
              <a:rPr lang="hu-HU" dirty="0" smtClean="0"/>
            </a:br>
            <a:r>
              <a:rPr lang="hu-HU" dirty="0" smtClean="0"/>
              <a:t>(Oxigén és nitrogén)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49642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smtClean="0"/>
              <a:t>A folyékony szerves vegyületek oxigéntartalmát jód segítségével mutatjuk ki. A jód oxigénes vegyületekben barna, nem tartalmazóban lila színnel oldódik.</a:t>
            </a:r>
            <a:endParaRPr lang="hu-HU" sz="2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5359" y="3657600"/>
            <a:ext cx="3133725" cy="3200400"/>
          </a:xfrm>
          <a:prstGeom prst="rect">
            <a:avLst/>
          </a:prstGeom>
        </p:spPr>
      </p:pic>
      <p:sp>
        <p:nvSpPr>
          <p:cNvPr id="6" name="Tartalom helye 2"/>
          <p:cNvSpPr txBox="1">
            <a:spLocks/>
          </p:cNvSpPr>
          <p:nvPr/>
        </p:nvSpPr>
        <p:spPr>
          <a:xfrm>
            <a:off x="6389511" y="1825625"/>
            <a:ext cx="496428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u-HU" sz="2400" dirty="0" smtClean="0"/>
              <a:t>A szénvegyületek nitrogéntartalma a szerves anyagok roncsolásakor ammóniává alakul, ami a vizet lúgos kémhatásúvá teszi.</a:t>
            </a:r>
            <a:endParaRPr lang="hu-HU" sz="2400" dirty="0"/>
          </a:p>
        </p:txBody>
      </p:sp>
      <p:pic>
        <p:nvPicPr>
          <p:cNvPr id="8196" name="Picture 4" descr="30. Bázisok - lúgos kémhatás - Kezdő kémikus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7580" y="3657600"/>
            <a:ext cx="5082792" cy="2393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1374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Szerves vegyületek csoportosítása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1304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A szerves vegyületeket jellemzően a hozzájuk csatlakozó </a:t>
            </a:r>
            <a:r>
              <a:rPr lang="hu-HU" dirty="0" err="1" smtClean="0"/>
              <a:t>heteroatomok</a:t>
            </a:r>
            <a:r>
              <a:rPr lang="hu-HU" dirty="0" smtClean="0"/>
              <a:t> alapján határozzuk meg, ugyanis ezek az atomok változtatják meg döntő módon az elem tulajdonságait.</a:t>
            </a:r>
            <a:endParaRPr lang="hu-HU" dirty="0"/>
          </a:p>
        </p:txBody>
      </p:sp>
      <p:pic>
        <p:nvPicPr>
          <p:cNvPr id="9218" name="Picture 2" descr="01. Oxigén tartalmú szerves vegyületek - NLG kém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001294"/>
            <a:ext cx="11077575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2087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328</Words>
  <Application>Microsoft Office PowerPoint</Application>
  <PresentationFormat>Szélesvásznú</PresentationFormat>
  <Paragraphs>24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Office-téma</vt:lpstr>
      <vt:lpstr>Szerves kémia kialakulása, és leírása</vt:lpstr>
      <vt:lpstr>Szerves kémia kialakulása</vt:lpstr>
      <vt:lpstr>Szerves kémia leírása</vt:lpstr>
      <vt:lpstr>A szénatom sajátosságai</vt:lpstr>
      <vt:lpstr>Szerves vegyületek kémiai analízise  (szén és hidrogén)</vt:lpstr>
      <vt:lpstr>Szerves vegyületek kémiai analízise  (Oxigén és nitrogén)</vt:lpstr>
      <vt:lpstr>Szerves vegyületek csoportosítása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Szerves kémia kialakulása, és leírása</dc:title>
  <dc:creator>Felhasználó</dc:creator>
  <cp:lastModifiedBy>Felhasználó</cp:lastModifiedBy>
  <cp:revision>4</cp:revision>
  <dcterms:created xsi:type="dcterms:W3CDTF">2022-09-25T14:21:10Z</dcterms:created>
  <dcterms:modified xsi:type="dcterms:W3CDTF">2022-09-25T14:50:32Z</dcterms:modified>
</cp:coreProperties>
</file>