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6588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3796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2958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9727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5904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44197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0472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9778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0544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823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723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3503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8141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536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854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077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3776A-FC26-42B0-9020-D03FC0EAC02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5A153D9-2832-4EEE-8086-F84A122A5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487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Halmazállapotok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Horváth Balázs(2020.09.13)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87039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Halmazállapot változások</a:t>
            </a:r>
            <a:endParaRPr lang="hu-HU" dirty="0"/>
          </a:p>
        </p:txBody>
      </p:sp>
      <p:pic>
        <p:nvPicPr>
          <p:cNvPr id="1026" name="Picture 2" descr="https://www.tantaki.hu/files/image/k%C3%A9mia/valtozaso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943" y="1622623"/>
            <a:ext cx="7029450" cy="2581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630240"/>
              </p:ext>
            </p:extLst>
          </p:nvPr>
        </p:nvGraphicFramePr>
        <p:xfrm>
          <a:off x="2677259" y="4511676"/>
          <a:ext cx="3196706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8353">
                  <a:extLst>
                    <a:ext uri="{9D8B030D-6E8A-4147-A177-3AD203B41FA5}">
                      <a16:colId xmlns:a16="http://schemas.microsoft.com/office/drawing/2014/main" val="2375343563"/>
                    </a:ext>
                  </a:extLst>
                </a:gridCol>
                <a:gridCol w="1598353">
                  <a:extLst>
                    <a:ext uri="{9D8B030D-6E8A-4147-A177-3AD203B41FA5}">
                      <a16:colId xmlns:a16="http://schemas.microsoft.com/office/drawing/2014/main" val="861355143"/>
                    </a:ext>
                  </a:extLst>
                </a:gridCol>
              </a:tblGrid>
              <a:tr h="325859">
                <a:tc>
                  <a:txBody>
                    <a:bodyPr/>
                    <a:lstStyle/>
                    <a:p>
                      <a:r>
                        <a:rPr lang="hu-HU" dirty="0" smtClean="0"/>
                        <a:t>Endoterm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Exoterm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195694"/>
                  </a:ext>
                </a:extLst>
              </a:tr>
              <a:tr h="325859">
                <a:tc>
                  <a:txBody>
                    <a:bodyPr/>
                    <a:lstStyle/>
                    <a:p>
                      <a:r>
                        <a:rPr lang="hu-HU" dirty="0" smtClean="0"/>
                        <a:t>Olvadás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Lecsapódás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051350"/>
                  </a:ext>
                </a:extLst>
              </a:tr>
              <a:tr h="325859">
                <a:tc>
                  <a:txBody>
                    <a:bodyPr/>
                    <a:lstStyle/>
                    <a:p>
                      <a:r>
                        <a:rPr lang="hu-HU" dirty="0" smtClean="0"/>
                        <a:t>Párolgás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Fagyás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762185"/>
                  </a:ext>
                </a:extLst>
              </a:tr>
              <a:tr h="325859">
                <a:tc>
                  <a:txBody>
                    <a:bodyPr/>
                    <a:lstStyle/>
                    <a:p>
                      <a:r>
                        <a:rPr lang="hu-HU" dirty="0" smtClean="0"/>
                        <a:t>Forrás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716962"/>
                  </a:ext>
                </a:extLst>
              </a:tr>
              <a:tr h="325859">
                <a:tc>
                  <a:txBody>
                    <a:bodyPr/>
                    <a:lstStyle/>
                    <a:p>
                      <a:r>
                        <a:rPr lang="hu-HU" dirty="0" smtClean="0"/>
                        <a:t>Szublimáció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843041"/>
                  </a:ext>
                </a:extLst>
              </a:tr>
            </a:tbl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1950176" y="6340476"/>
            <a:ext cx="548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err="1" smtClean="0"/>
              <a:t>Forrás:https</a:t>
            </a:r>
            <a:r>
              <a:rPr lang="hu-HU" sz="1400" dirty="0" smtClean="0"/>
              <a:t>://www.tantaki.hu/kemia/halmazallapotok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394522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Halmazállapotok főbb jellemzői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8337553"/>
              </p:ext>
            </p:extLst>
          </p:nvPr>
        </p:nvGraphicFramePr>
        <p:xfrm>
          <a:off x="237067" y="2160588"/>
          <a:ext cx="9037109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3299">
                  <a:extLst>
                    <a:ext uri="{9D8B030D-6E8A-4147-A177-3AD203B41FA5}">
                      <a16:colId xmlns:a16="http://schemas.microsoft.com/office/drawing/2014/main" val="922187538"/>
                    </a:ext>
                  </a:extLst>
                </a:gridCol>
                <a:gridCol w="1800809">
                  <a:extLst>
                    <a:ext uri="{9D8B030D-6E8A-4147-A177-3AD203B41FA5}">
                      <a16:colId xmlns:a16="http://schemas.microsoft.com/office/drawing/2014/main" val="4200578270"/>
                    </a:ext>
                  </a:extLst>
                </a:gridCol>
                <a:gridCol w="1794013">
                  <a:extLst>
                    <a:ext uri="{9D8B030D-6E8A-4147-A177-3AD203B41FA5}">
                      <a16:colId xmlns:a16="http://schemas.microsoft.com/office/drawing/2014/main" val="2242530827"/>
                    </a:ext>
                  </a:extLst>
                </a:gridCol>
                <a:gridCol w="1855173">
                  <a:extLst>
                    <a:ext uri="{9D8B030D-6E8A-4147-A177-3AD203B41FA5}">
                      <a16:colId xmlns:a16="http://schemas.microsoft.com/office/drawing/2014/main" val="506722233"/>
                    </a:ext>
                  </a:extLst>
                </a:gridCol>
                <a:gridCol w="2193815">
                  <a:extLst>
                    <a:ext uri="{9D8B030D-6E8A-4147-A177-3AD203B41FA5}">
                      <a16:colId xmlns:a16="http://schemas.microsoft.com/office/drawing/2014/main" val="21293423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Gázok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Folyadékok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Szilárd anyagok</a:t>
                      </a:r>
                      <a:endParaRPr lang="hu-HU" dirty="0"/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357444967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hu-HU" dirty="0" smtClean="0"/>
                        <a:t>Benne a részecskék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Viszonylagos távolsága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Nagy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kicsi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Kisebb mint a folyadékoknál</a:t>
                      </a:r>
                      <a:endParaRPr lang="hu-HU" dirty="0"/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33846914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Mozgása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690985935"/>
                  </a:ext>
                </a:extLst>
              </a:tr>
              <a:tr h="187440">
                <a:tc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Kölcsönhatása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Elhanyagolható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Jelentős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Nagyobb mint a folyadékoknál</a:t>
                      </a:r>
                      <a:endParaRPr lang="hu-HU" dirty="0"/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370180501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hu-HU" dirty="0" smtClean="0"/>
                        <a:t>A halmaz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Térfogata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Változó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1293978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Alakja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-</a:t>
                      </a: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 tartóedény alakja</a:t>
                      </a:r>
                      <a:endParaRPr lang="hu-HU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Állandó</a:t>
                      </a:r>
                      <a:endParaRPr lang="hu-HU" dirty="0"/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784772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6078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Gázok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Sem térfogatuk sem alakjuk nem állandó</a:t>
            </a:r>
          </a:p>
          <a:p>
            <a:r>
              <a:rPr lang="hu-HU" dirty="0" smtClean="0"/>
              <a:t>Részecskék viszonylag távol vannak egymástól</a:t>
            </a:r>
          </a:p>
          <a:p>
            <a:r>
              <a:rPr lang="hu-HU" dirty="0" smtClean="0"/>
              <a:t>A mozgásuk sebessége arányos a hőmérséklettel</a:t>
            </a:r>
          </a:p>
          <a:p>
            <a:r>
              <a:rPr lang="hu-HU" dirty="0" smtClean="0"/>
              <a:t>Avogadro törvénye: azonos hőmérsékleten és nyomáson azonos anyagmennyiségű gázok azonos térfogatot töltenek be.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04656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Moláris térfogat</a:t>
            </a:r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 smtClean="0"/>
                  <a:t>Standard állapot(0,1 </a:t>
                </a:r>
                <a:r>
                  <a:rPr lang="hu-HU" dirty="0" err="1" smtClean="0"/>
                  <a:t>MPa</a:t>
                </a:r>
                <a:r>
                  <a:rPr lang="hu-HU" dirty="0" smtClean="0"/>
                  <a:t>; 25 C°) :24,5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𝑑𝑚</m:t>
                            </m:r>
                          </m:e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</m:oMath>
                </a14:m>
                <a:endParaRPr lang="hu-HU" dirty="0" smtClean="0"/>
              </a:p>
              <a:p>
                <a:endParaRPr lang="hu-HU" dirty="0"/>
              </a:p>
              <a:p>
                <a:r>
                  <a:rPr lang="hu-HU" dirty="0" smtClean="0"/>
                  <a:t>Normál állapot(0,1 </a:t>
                </a:r>
                <a:r>
                  <a:rPr lang="hu-HU" dirty="0" err="1" smtClean="0"/>
                  <a:t>MPa</a:t>
                </a:r>
                <a:r>
                  <a:rPr lang="hu-HU" dirty="0" smtClean="0"/>
                  <a:t>; 0 C°) :22,41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𝑑𝑚</m:t>
                            </m:r>
                          </m:e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</m:oMath>
                </a14:m>
                <a:endParaRPr lang="hu-HU" dirty="0" smtClean="0"/>
              </a:p>
              <a:p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8788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Folyadékok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Közel vannak a részecskék egymáshoz, emiatt erős a kölcsönhatás</a:t>
            </a:r>
          </a:p>
          <a:p>
            <a:r>
              <a:rPr lang="hu-HU" dirty="0" smtClean="0"/>
              <a:t>Térfogatuk állandó, alakjuk viszont nem.</a:t>
            </a:r>
          </a:p>
          <a:p>
            <a:r>
              <a:rPr lang="hu-HU" smtClean="0"/>
              <a:t>A </a:t>
            </a:r>
            <a:r>
              <a:rPr lang="hu-HU" smtClean="0"/>
              <a:t>részecskék </a:t>
            </a:r>
            <a:r>
              <a:rPr lang="hu-HU" dirty="0" smtClean="0"/>
              <a:t>elgördülhetnek egymáson</a:t>
            </a:r>
          </a:p>
          <a:p>
            <a:r>
              <a:rPr lang="hu-HU" dirty="0" smtClean="0"/>
              <a:t>Diffúzióval tud bennük anyag keveredni.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75240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Folyadék fogalmak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Felületi feszültség: a határfelületi és központ molekulák közti feszültség érték.</a:t>
            </a:r>
          </a:p>
          <a:p>
            <a:r>
              <a:rPr lang="hu-HU" dirty="0" smtClean="0"/>
              <a:t>Viszkozitás: az „önthetőség” mértéke. A folyadék belső súrlódási tulajdonsága, amely függ a másodrendű kötésektől és a hőmérséklettől.</a:t>
            </a:r>
            <a:endParaRPr lang="hu-HU" dirty="0"/>
          </a:p>
        </p:txBody>
      </p:sp>
      <p:pic>
        <p:nvPicPr>
          <p:cNvPr id="2052" name="Picture 4" descr="Fizikai kémia | Sulinet Tudásbáz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2469" y="3931158"/>
            <a:ext cx="3984172" cy="268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231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Szilárd anyagok</a:t>
            </a:r>
            <a:endParaRPr lang="hu-HU" dirty="0"/>
          </a:p>
        </p:txBody>
      </p:sp>
      <p:pic>
        <p:nvPicPr>
          <p:cNvPr id="3074" name="Picture 2" descr="A bemutatót összeállította: Fogarasi József, Petrik Lajos SZKI, ppt  letölteni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86515" y="1360674"/>
            <a:ext cx="6273714" cy="470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4271554" y="6065960"/>
            <a:ext cx="2751513" cy="382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Forrás: SlidePlayer.hu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53011467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</TotalTime>
  <Words>194</Words>
  <Application>Microsoft Office PowerPoint</Application>
  <PresentationFormat>Szélesvásznú</PresentationFormat>
  <Paragraphs>52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Cambria Math</vt:lpstr>
      <vt:lpstr>Trebuchet MS</vt:lpstr>
      <vt:lpstr>Wingdings 3</vt:lpstr>
      <vt:lpstr>Fazetta</vt:lpstr>
      <vt:lpstr>Halmazállapotok</vt:lpstr>
      <vt:lpstr>Halmazállapot változások</vt:lpstr>
      <vt:lpstr>Halmazállapotok főbb jellemzői</vt:lpstr>
      <vt:lpstr>Gázok</vt:lpstr>
      <vt:lpstr>Moláris térfogat</vt:lpstr>
      <vt:lpstr>Folyadékok</vt:lpstr>
      <vt:lpstr>Folyadék fogalmak</vt:lpstr>
      <vt:lpstr>Szilárd anyagok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Halmazállapotok</dc:title>
  <dc:creator>Horváth Balázs</dc:creator>
  <cp:lastModifiedBy>Felhasználó</cp:lastModifiedBy>
  <cp:revision>8</cp:revision>
  <dcterms:created xsi:type="dcterms:W3CDTF">2020-09-13T09:46:16Z</dcterms:created>
  <dcterms:modified xsi:type="dcterms:W3CDTF">2022-11-07T16:38:50Z</dcterms:modified>
</cp:coreProperties>
</file>